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12" r:id="rId2"/>
    <p:sldId id="282" r:id="rId3"/>
    <p:sldId id="317" r:id="rId4"/>
    <p:sldId id="309" r:id="rId5"/>
    <p:sldId id="284" r:id="rId6"/>
    <p:sldId id="311" r:id="rId7"/>
    <p:sldId id="286" r:id="rId8"/>
    <p:sldId id="313" r:id="rId9"/>
    <p:sldId id="287" r:id="rId10"/>
    <p:sldId id="288" r:id="rId11"/>
    <p:sldId id="310" r:id="rId12"/>
    <p:sldId id="291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4" r:id="rId23"/>
    <p:sldId id="305" r:id="rId24"/>
    <p:sldId id="306" r:id="rId25"/>
    <p:sldId id="307" r:id="rId26"/>
    <p:sldId id="285" r:id="rId27"/>
    <p:sldId id="315" r:id="rId28"/>
    <p:sldId id="316" r:id="rId29"/>
    <p:sldId id="314" r:id="rId30"/>
    <p:sldId id="281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3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3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5EC3E-E88E-AF48-94F9-C9B368D22575}" type="datetimeFigureOut">
              <a:rPr lang="en-US" smtClean="0"/>
              <a:t>19-01-10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54F332-2201-5247-A4B8-B2C82039C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83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07CA6F-2D9E-3B44-90F9-EE488F05B9C3}" type="datetimeFigureOut">
              <a:rPr lang="en-US" smtClean="0"/>
              <a:t>19-01-10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7C0C8-321B-044C-8239-986D95E09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46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57B300B-4802-4544-BA2E-7659225B4C46}" type="datetime1">
              <a:rPr lang="en-US" smtClean="0"/>
              <a:t>19-01-10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B420E9A-5027-48FA-A342-924D060D8660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248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57B300B-4802-4544-BA2E-7659225B4C46}" type="datetime1">
              <a:rPr lang="en-US" smtClean="0"/>
              <a:t>19-01-10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B420E9A-5027-48FA-A342-924D060D8660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5930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57B300B-4802-4544-BA2E-7659225B4C46}" type="datetime1">
              <a:rPr lang="en-US" smtClean="0"/>
              <a:t>19-01-10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B420E9A-5027-48FA-A342-924D060D8660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5144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57B300B-4802-4544-BA2E-7659225B4C46}" type="datetime1">
              <a:rPr lang="en-US" smtClean="0"/>
              <a:t>19-01-10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B420E9A-5027-48FA-A342-924D060D8660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9301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57B300B-4802-4544-BA2E-7659225B4C46}" type="datetime1">
              <a:rPr lang="en-US" smtClean="0"/>
              <a:t>19-01-10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B420E9A-5027-48FA-A342-924D060D8660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1659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57B300B-4802-4544-BA2E-7659225B4C46}" type="datetime1">
              <a:rPr lang="en-US" smtClean="0"/>
              <a:t>19-01-10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B420E9A-5027-48FA-A342-924D060D8660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1220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57B300B-4802-4544-BA2E-7659225B4C46}" type="datetime1">
              <a:rPr lang="en-US" smtClean="0"/>
              <a:t>19-01-10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B420E9A-5027-48FA-A342-924D060D8660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29367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 smtClean="0">
                <a:effectLst/>
                <a:ea typeface="ＭＳ Ｐゴシック" charset="0"/>
              </a:rPr>
              <a:t>s</a:t>
            </a:r>
            <a:endParaRPr lang="en-US" sz="1000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513324-F8A3-DE45-AEB7-E9AA25B58C07}" type="slidenum">
              <a:rPr lang="es-ES" smtClean="0"/>
              <a:pPr>
                <a:defRPr/>
              </a:pPr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38529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Hrvoje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45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hape 138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/>
        </p:spPr>
      </p:sp>
      <p:sp>
        <p:nvSpPr>
          <p:cNvPr id="45058" name="Shape 1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Pct val="25000"/>
            </a:pPr>
            <a:r>
              <a:rPr lang="es-ES">
                <a:solidFill>
                  <a:srgbClr val="000000"/>
                </a:solidFill>
                <a:latin typeface="Calibri" charset="0"/>
                <a:cs typeface="Calibri" charset="0"/>
                <a:sym typeface="Calibri" charset="0"/>
              </a:rPr>
              <a:t>Talk about the need to adjust according to context e.g. surge of demand and the available resources, unexpected context changes that prohibit some services.</a:t>
            </a:r>
          </a:p>
        </p:txBody>
      </p:sp>
      <p:sp>
        <p:nvSpPr>
          <p:cNvPr id="45059" name="Shape 14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tIns="45700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buSzPct val="25000"/>
            </a:pPr>
            <a:r>
              <a:rPr lang="es-ES"/>
              <a:t>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Explain the key concepts</a:t>
            </a:r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s-ES"/>
              <a:t>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endParaRPr sz="600" baseline="0" dirty="0"/>
          </a:p>
        </p:txBody>
      </p:sp>
      <p:sp>
        <p:nvSpPr>
          <p:cNvPr id="184" name="Shape 18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>
              <a:buSzPct val="25000"/>
            </a:pPr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000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dirty="0" smtClean="0"/>
              <a:t>This is from D1.4</a:t>
            </a:r>
            <a:r>
              <a:rPr lang="en-GB" sz="1600" baseline="0" dirty="0" smtClean="0"/>
              <a:t> requirements analysis. Extensive work with 3 use case companies, survey, etc.</a:t>
            </a: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57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It provides the theoretical and methodological foundation for the CDD [5, 6]. The meta-model has three main sections:  a)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Enterprise modeling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representing the organizational designs with the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Goals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KPIs,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Processes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(with concretizations as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Process Variants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) 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Resources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Context modeling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represented with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Situational Context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instantiating a set of elements under which the solutions should be applied including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Context Indicators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for measuring the context properties (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Measuring Property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); and c)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Patterns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for delivering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Capability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by reusable solutions for reaching business goals under different situational contexts. The context defined for the capability should match the context in which the pattern is applicable. The presented meta-model is a foundation for developing capability-oriented software applications driven by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capability development life cycle process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(Figure 2). </a:t>
            </a:r>
          </a:p>
          <a:p>
            <a:endParaRPr dirty="0"/>
          </a:p>
        </p:txBody>
      </p:sp>
      <p:sp>
        <p:nvSpPr>
          <p:cNvPr id="285" name="Shape 28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buSzPct val="25000"/>
              <a:buFont typeface="Arial"/>
              <a:buNone/>
            </a:pPr>
            <a:r>
              <a:rPr lang="sv-SE" sz="1200" b="0" i="0" u="none" strike="noStrike" cap="none" baseline="0"/>
              <a:t>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sv-SE" dirty="0" smtClean="0"/>
              <a:t>Show the</a:t>
            </a:r>
            <a:r>
              <a:rPr lang="sv-SE" baseline="0" dirty="0" smtClean="0"/>
              <a:t> Dashboard on the next slide?</a:t>
            </a:r>
            <a:endParaRPr lang="sv-SE" dirty="0" smtClean="0"/>
          </a:p>
          <a:p>
            <a:r>
              <a:rPr lang="sv-SE" dirty="0" smtClean="0"/>
              <a:t>Veiron...nadji sopstvenu sliku</a:t>
            </a:r>
          </a:p>
          <a:p>
            <a:r>
              <a:rPr lang="sv-SE" dirty="0" smtClean="0"/>
              <a:t>The scope of this paper – a view on the ”Required Capability”,</a:t>
            </a:r>
            <a:r>
              <a:rPr lang="sv-SE" baseline="0" dirty="0" smtClean="0"/>
              <a:t> and from the RE discipline perspective, as a part of the overall CDD methodology guiding the use of...</a:t>
            </a:r>
            <a:endParaRPr dirty="0"/>
          </a:p>
        </p:txBody>
      </p:sp>
      <p:sp>
        <p:nvSpPr>
          <p:cNvPr id="285" name="Shape 28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buSzPct val="25000"/>
              <a:buFont typeface="Arial"/>
              <a:buNone/>
            </a:pPr>
            <a:r>
              <a:rPr lang="sv-SE" sz="1200" b="0" i="0" u="none" strike="noStrike" cap="none" baseline="0"/>
              <a:t>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285" name="Shape 28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buSzPct val="25000"/>
              <a:buFont typeface="Arial"/>
              <a:buNone/>
            </a:pPr>
            <a:r>
              <a:rPr lang="sv-SE" sz="1200" b="0" i="0" u="none" strike="noStrike" cap="none" baseline="0"/>
              <a:t>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ED51C-DC47-6845-8AE4-CCD76352A56F}" type="datetimeFigureOut">
              <a:rPr lang="en-US" smtClean="0"/>
              <a:t>19-01-10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E50EB-EEB1-2943-9089-90C6E1ACC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0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ED51C-DC47-6845-8AE4-CCD76352A56F}" type="datetimeFigureOut">
              <a:rPr lang="en-US" smtClean="0"/>
              <a:t>19-01-10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E50EB-EEB1-2943-9089-90C6E1ACC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17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ED51C-DC47-6845-8AE4-CCD76352A56F}" type="datetimeFigureOut">
              <a:rPr lang="en-US" smtClean="0"/>
              <a:t>19-01-10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E50EB-EEB1-2943-9089-90C6E1ACC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53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7485036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ED51C-DC47-6845-8AE4-CCD76352A56F}" type="datetimeFigureOut">
              <a:rPr lang="en-US" smtClean="0"/>
              <a:t>19-01-10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E50EB-EEB1-2943-9089-90C6E1ACC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16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ED51C-DC47-6845-8AE4-CCD76352A56F}" type="datetimeFigureOut">
              <a:rPr lang="en-US" smtClean="0"/>
              <a:t>19-01-10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E50EB-EEB1-2943-9089-90C6E1ACC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86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ED51C-DC47-6845-8AE4-CCD76352A56F}" type="datetimeFigureOut">
              <a:rPr lang="en-US" smtClean="0"/>
              <a:t>19-01-10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E50EB-EEB1-2943-9089-90C6E1ACC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ED51C-DC47-6845-8AE4-CCD76352A56F}" type="datetimeFigureOut">
              <a:rPr lang="en-US" smtClean="0"/>
              <a:t>19-01-10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E50EB-EEB1-2943-9089-90C6E1ACC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3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ED51C-DC47-6845-8AE4-CCD76352A56F}" type="datetimeFigureOut">
              <a:rPr lang="en-US" smtClean="0"/>
              <a:t>19-01-10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E50EB-EEB1-2943-9089-90C6E1ACC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40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ED51C-DC47-6845-8AE4-CCD76352A56F}" type="datetimeFigureOut">
              <a:rPr lang="en-US" smtClean="0"/>
              <a:t>19-01-10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E50EB-EEB1-2943-9089-90C6E1ACC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51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ED51C-DC47-6845-8AE4-CCD76352A56F}" type="datetimeFigureOut">
              <a:rPr lang="en-US" smtClean="0"/>
              <a:t>19-01-10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E50EB-EEB1-2943-9089-90C6E1ACC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86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ED51C-DC47-6845-8AE4-CCD76352A56F}" type="datetimeFigureOut">
              <a:rPr lang="en-US" smtClean="0"/>
              <a:t>19-01-10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E50EB-EEB1-2943-9089-90C6E1ACC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03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ED51C-DC47-6845-8AE4-CCD76352A56F}" type="datetimeFigureOut">
              <a:rPr lang="en-US" smtClean="0"/>
              <a:t>19-01-10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E50EB-EEB1-2943-9089-90C6E1ACCDD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8131788" y="6536809"/>
            <a:ext cx="1110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©</a:t>
            </a:r>
            <a:r>
              <a:rPr lang="de-DE" baseline="0" dirty="0" smtClean="0"/>
              <a:t> </a:t>
            </a:r>
            <a:r>
              <a:rPr lang="de-DE" baseline="0" dirty="0" err="1" smtClean="0"/>
              <a:t>J.Stirna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361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js@dsv.su.se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6" Type="http://schemas.openxmlformats.org/officeDocument/2006/relationships/image" Target="../media/image22.png"/><Relationship Id="rId7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://caas-project.eu" TargetMode="Externa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emf"/><Relationship Id="rId3" Type="http://schemas.openxmlformats.org/officeDocument/2006/relationships/hyperlink" Target="https://www.nato.int/cps/en/natohq/topics_157575.htm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book/10.1007/978-3-319-90424-5" TargetMode="External"/><Relationship Id="rId4" Type="http://schemas.openxmlformats.org/officeDocument/2006/relationships/hyperlink" Target="http://onlinelibrary.wiley.com/doi/10.1002/(SICI)1097-0266(199708)18:7%3C509::AID-SMJ882%3E3.0.CO;2-Z/epdf" TargetMode="External"/><Relationship Id="rId5" Type="http://schemas.openxmlformats.org/officeDocument/2006/relationships/hyperlink" Target="https://en.wikipedia.org/wiki/Strategic_Management_Journal" TargetMode="External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aas-project.e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69989"/>
            <a:ext cx="7772400" cy="948951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6600"/>
                </a:solidFill>
              </a:rPr>
              <a:t>Capability Driven Development </a:t>
            </a:r>
            <a:r>
              <a:rPr lang="en-US" sz="4000" b="1" dirty="0" smtClean="0">
                <a:solidFill>
                  <a:srgbClr val="FF6600"/>
                </a:solidFill>
              </a:rPr>
              <a:t> </a:t>
            </a:r>
            <a:endParaRPr lang="en-US" sz="4000" b="1" dirty="0">
              <a:solidFill>
                <a:srgbClr val="FF66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3430" y="3838129"/>
            <a:ext cx="6400800" cy="1906321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Janis Stirna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Stockholm University</a:t>
            </a:r>
          </a:p>
          <a:p>
            <a:r>
              <a:rPr lang="en-US" sz="2800" dirty="0" smtClean="0">
                <a:hlinkClick r:id="rId2"/>
              </a:rPr>
              <a:t>js@dsv.su.se</a:t>
            </a:r>
            <a:r>
              <a:rPr lang="en-US" sz="28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625756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45" y="1693334"/>
            <a:ext cx="8960556" cy="450144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solidFill>
                  <a:srgbClr val="FF6600"/>
                </a:solidFill>
              </a:rPr>
              <a:t>CDD </a:t>
            </a:r>
            <a:r>
              <a:rPr lang="en-GB" sz="2800" dirty="0" smtClean="0">
                <a:solidFill>
                  <a:srgbClr val="FF6600"/>
                </a:solidFill>
              </a:rPr>
              <a:t>life-cycle process </a:t>
            </a:r>
            <a:endParaRPr lang="en-US" sz="5400" dirty="0">
              <a:solidFill>
                <a:srgbClr val="FF6600"/>
              </a:solidFill>
              <a:latin typeface="Verdan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9259777">
            <a:off x="2042707" y="3142800"/>
            <a:ext cx="1316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DESIGN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9259777">
            <a:off x="6326561" y="3261920"/>
            <a:ext cx="1730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RUN-TIME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3712" y="5157418"/>
            <a:ext cx="1731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FEEDBACK</a:t>
            </a:r>
            <a:endParaRPr lang="en-US" sz="2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40380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CDD methodology </a:t>
            </a:r>
            <a:r>
              <a:rPr lang="en-GB" sz="2800" dirty="0" err="1" smtClean="0"/>
              <a:t>artifacts</a:t>
            </a:r>
            <a:endParaRPr lang="en-US" dirty="0">
              <a:latin typeface="Verdan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888" y="2265010"/>
            <a:ext cx="4619364" cy="18872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00865"/>
            <a:ext cx="4854099" cy="2422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8543" y="4612188"/>
            <a:ext cx="3421418" cy="22458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4028" y="1577645"/>
            <a:ext cx="1316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DESIGN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6267" y="1577645"/>
            <a:ext cx="1730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RUN-TIME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86714" y="4401919"/>
            <a:ext cx="1731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FEEDBACK</a:t>
            </a:r>
            <a:endParaRPr lang="en-US" sz="2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00408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36631" y="6010436"/>
            <a:ext cx="9386467" cy="86650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247" y="145994"/>
            <a:ext cx="3425702" cy="1270134"/>
          </a:xfrm>
        </p:spPr>
        <p:txBody>
          <a:bodyPr/>
          <a:lstStyle/>
          <a:p>
            <a:r>
              <a:rPr lang="en-US" sz="2400" dirty="0">
                <a:solidFill>
                  <a:srgbClr val="FF6600"/>
                </a:solidFill>
              </a:rPr>
              <a:t>Meta-model </a:t>
            </a:r>
            <a:r>
              <a:rPr lang="en-US" sz="2400" dirty="0" smtClean="0">
                <a:solidFill>
                  <a:srgbClr val="FF6600"/>
                </a:solidFill>
              </a:rPr>
              <a:t>Defining </a:t>
            </a:r>
            <a:r>
              <a:rPr lang="en-US" sz="2400" dirty="0">
                <a:solidFill>
                  <a:srgbClr val="FF6600"/>
                </a:solidFill>
              </a:rPr>
              <a:t/>
            </a:r>
            <a:br>
              <a:rPr lang="en-US" sz="2400" dirty="0">
                <a:solidFill>
                  <a:srgbClr val="FF6600"/>
                </a:solidFill>
              </a:rPr>
            </a:br>
            <a:r>
              <a:rPr lang="en-US" sz="2400" dirty="0">
                <a:solidFill>
                  <a:srgbClr val="FF6600"/>
                </a:solidFill>
              </a:rPr>
              <a:t>the Modeling Language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22959" y="6459787"/>
            <a:ext cx="4278622" cy="365125"/>
          </a:xfrm>
          <a:prstGeom prst="rect">
            <a:avLst/>
          </a:prstGeom>
        </p:spPr>
        <p:txBody>
          <a:bodyPr/>
          <a:lstStyle/>
          <a:p>
            <a:endParaRPr lang="en-GB" smtClean="0"/>
          </a:p>
          <a:p>
            <a:endParaRPr lang="es-E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243" y="-1"/>
            <a:ext cx="5054013" cy="694392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Left Brace 2"/>
          <p:cNvSpPr/>
          <p:nvPr/>
        </p:nvSpPr>
        <p:spPr>
          <a:xfrm>
            <a:off x="3475789" y="390000"/>
            <a:ext cx="739854" cy="300557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/>
          <p:cNvSpPr/>
          <p:nvPr/>
        </p:nvSpPr>
        <p:spPr>
          <a:xfrm>
            <a:off x="3475789" y="3395579"/>
            <a:ext cx="739854" cy="1243263"/>
          </a:xfrm>
          <a:prstGeom prst="leftBrace">
            <a:avLst>
              <a:gd name="adj1" fmla="val 15561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/>
          <p:cNvSpPr/>
          <p:nvPr/>
        </p:nvSpPr>
        <p:spPr>
          <a:xfrm>
            <a:off x="3475789" y="4638841"/>
            <a:ext cx="739854" cy="182094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22961" y="1474805"/>
            <a:ext cx="28399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Model elements for capability design, incl. goals, KPIs, context, measurable properties, patterns, etc.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822960" y="3855148"/>
            <a:ext cx="2451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for variability design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822960" y="5120818"/>
            <a:ext cx="265282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</a:t>
            </a:r>
            <a:r>
              <a:rPr lang="en-US" sz="2000" dirty="0" smtClean="0"/>
              <a:t>or specifying capability adjustment algorithms, </a:t>
            </a:r>
          </a:p>
          <a:p>
            <a:r>
              <a:rPr lang="en-US" sz="1600" i="1" dirty="0"/>
              <a:t>s</a:t>
            </a:r>
            <a:r>
              <a:rPr lang="en-US" sz="1600" i="1" dirty="0" smtClean="0"/>
              <a:t>ome components omitted</a:t>
            </a:r>
          </a:p>
        </p:txBody>
      </p:sp>
    </p:spTree>
    <p:extLst>
      <p:ext uri="{BB962C8B-B14F-4D97-AF65-F5344CB8AC3E}">
        <p14:creationId xmlns:p14="http://schemas.microsoft.com/office/powerpoint/2010/main" val="99184321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b="0" dirty="0">
                <a:solidFill>
                  <a:schemeClr val="bg1">
                    <a:lumMod val="95000"/>
                  </a:schemeClr>
                </a:solidFill>
              </a:rPr>
              <a:t>From Business Process Models to Capability Models - The method &amp; </a:t>
            </a:r>
            <a:r>
              <a:rPr lang="en-US" sz="1400" b="0" dirty="0" smtClean="0">
                <a:solidFill>
                  <a:schemeClr val="bg1">
                    <a:lumMod val="95000"/>
                  </a:schemeClr>
                </a:solidFill>
              </a:rPr>
              <a:t>examples</a:t>
            </a:r>
            <a:endParaRPr lang="en-US" sz="14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425345" y="6459787"/>
            <a:ext cx="984018" cy="365125"/>
          </a:xfrm>
        </p:spPr>
        <p:txBody>
          <a:bodyPr/>
          <a:lstStyle/>
          <a:p>
            <a:pPr>
              <a:defRPr/>
            </a:pPr>
            <a:fld id="{00D7799F-A272-423F-981B-5973FFD7C8B4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179512" y="287992"/>
            <a:ext cx="8784976" cy="62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alibri" pitchFamily="34" charset="0"/>
                <a:ea typeface="ＭＳ Ｐゴシック" pitchFamily="46" charset="-128"/>
                <a:cs typeface="Calibri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9pPr>
          </a:lstStyle>
          <a:p>
            <a:r>
              <a:rPr lang="en-US" sz="3200" dirty="0">
                <a:solidFill>
                  <a:srgbClr val="FF6600"/>
                </a:solidFill>
              </a:rPr>
              <a:t>Example of the </a:t>
            </a:r>
            <a:r>
              <a:rPr lang="en-US" sz="3200" dirty="0" smtClean="0">
                <a:solidFill>
                  <a:srgbClr val="FF6600"/>
                </a:solidFill>
              </a:rPr>
              <a:t>CDD Steps</a:t>
            </a:r>
            <a:endParaRPr lang="en-US" sz="1800" dirty="0">
              <a:solidFill>
                <a:srgbClr val="FF66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9964"/>
            <a:ext cx="9144000" cy="18980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38250" y="5556250"/>
            <a:ext cx="504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Alternative method paths ways possible </a:t>
            </a:r>
            <a:endParaRPr lang="en-US" sz="20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2581577"/>
            <a:ext cx="246140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GB" sz="1600" i="1" dirty="0" smtClean="0"/>
          </a:p>
          <a:p>
            <a:pPr algn="ctr"/>
            <a:r>
              <a:rPr lang="en-GB" sz="1600" i="1" dirty="0" smtClean="0"/>
              <a:t>Initial definition of scope, </a:t>
            </a:r>
          </a:p>
          <a:p>
            <a:pPr algn="ctr"/>
            <a:r>
              <a:rPr lang="en-GB" sz="1600" i="1" dirty="0"/>
              <a:t>s</a:t>
            </a:r>
            <a:r>
              <a:rPr lang="en-GB" sz="1600" i="1" dirty="0" smtClean="0"/>
              <a:t>everal approaches possible</a:t>
            </a:r>
          </a:p>
          <a:p>
            <a:pPr algn="ctr"/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267552582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b="0" dirty="0">
                <a:solidFill>
                  <a:schemeClr val="bg1">
                    <a:lumMod val="95000"/>
                  </a:schemeClr>
                </a:solidFill>
              </a:rPr>
              <a:t>From Business Process Models to Capability Models - The method &amp; </a:t>
            </a:r>
            <a:r>
              <a:rPr lang="en-US" sz="1400" b="0" dirty="0" smtClean="0">
                <a:solidFill>
                  <a:schemeClr val="bg1">
                    <a:lumMod val="95000"/>
                  </a:schemeClr>
                </a:solidFill>
              </a:rPr>
              <a:t>examples</a:t>
            </a:r>
            <a:endParaRPr lang="en-US" sz="14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425345" y="6459787"/>
            <a:ext cx="984018" cy="365125"/>
          </a:xfrm>
        </p:spPr>
        <p:txBody>
          <a:bodyPr/>
          <a:lstStyle/>
          <a:p>
            <a:pPr>
              <a:defRPr/>
            </a:pPr>
            <a:fld id="{00D7799F-A272-423F-981B-5973FFD7C8B4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179512" y="287992"/>
            <a:ext cx="8784976" cy="62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alibri" pitchFamily="34" charset="0"/>
                <a:ea typeface="ＭＳ Ｐゴシック" pitchFamily="46" charset="-128"/>
                <a:cs typeface="Calibri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9pPr>
          </a:lstStyle>
          <a:p>
            <a:r>
              <a:rPr lang="en-US" sz="2800" dirty="0" smtClean="0">
                <a:solidFill>
                  <a:srgbClr val="FF6600"/>
                </a:solidFill>
              </a:rPr>
              <a:t>Method Component 2: Enterprise Modelling</a:t>
            </a:r>
            <a:endParaRPr lang="en-US" sz="1600" dirty="0">
              <a:solidFill>
                <a:srgbClr val="FF66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400" y="1873250"/>
            <a:ext cx="6299200" cy="311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400" y="1873250"/>
            <a:ext cx="6299200" cy="3111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2400" y="1873250"/>
            <a:ext cx="6299200" cy="3111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69" b="41999"/>
          <a:stretch/>
        </p:blipFill>
        <p:spPr>
          <a:xfrm rot="5400000">
            <a:off x="1313111" y="-865230"/>
            <a:ext cx="6313406" cy="83375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532" y="2235994"/>
            <a:ext cx="6938935" cy="227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6607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b="0" dirty="0">
                <a:solidFill>
                  <a:schemeClr val="bg1">
                    <a:lumMod val="95000"/>
                  </a:schemeClr>
                </a:solidFill>
              </a:rPr>
              <a:t>From Business Process Models to Capability Models - The method &amp; </a:t>
            </a:r>
            <a:r>
              <a:rPr lang="en-US" sz="1400" b="0" dirty="0" smtClean="0">
                <a:solidFill>
                  <a:schemeClr val="bg1">
                    <a:lumMod val="95000"/>
                  </a:schemeClr>
                </a:solidFill>
              </a:rPr>
              <a:t>examples</a:t>
            </a:r>
            <a:endParaRPr lang="en-US" sz="14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425345" y="6459787"/>
            <a:ext cx="984018" cy="365125"/>
          </a:xfrm>
        </p:spPr>
        <p:txBody>
          <a:bodyPr/>
          <a:lstStyle/>
          <a:p>
            <a:pPr>
              <a:defRPr/>
            </a:pPr>
            <a:fld id="{00D7799F-A272-423F-981B-5973FFD7C8B4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179512" y="287992"/>
            <a:ext cx="8784976" cy="62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alibri" pitchFamily="34" charset="0"/>
                <a:ea typeface="ＭＳ Ｐゴシック" pitchFamily="46" charset="-128"/>
                <a:cs typeface="Calibri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9pPr>
          </a:lstStyle>
          <a:p>
            <a:r>
              <a:rPr lang="en-US" sz="3200" dirty="0" smtClean="0">
                <a:solidFill>
                  <a:srgbClr val="FF6600"/>
                </a:solidFill>
              </a:rPr>
              <a:t>Overview of the method</a:t>
            </a:r>
            <a:endParaRPr lang="en-US" sz="1800" dirty="0">
              <a:solidFill>
                <a:srgbClr val="FF66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88415"/>
            <a:ext cx="9144000" cy="188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26146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b="0" dirty="0">
                <a:solidFill>
                  <a:schemeClr val="bg1">
                    <a:lumMod val="95000"/>
                  </a:schemeClr>
                </a:solidFill>
              </a:rPr>
              <a:t>From Business Process Models to Capability Models - The method &amp; </a:t>
            </a:r>
            <a:r>
              <a:rPr lang="en-US" sz="1400" b="0" dirty="0" smtClean="0">
                <a:solidFill>
                  <a:schemeClr val="bg1">
                    <a:lumMod val="95000"/>
                  </a:schemeClr>
                </a:solidFill>
              </a:rPr>
              <a:t>examples</a:t>
            </a:r>
            <a:endParaRPr lang="en-US" sz="14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425345" y="6459787"/>
            <a:ext cx="984018" cy="365125"/>
          </a:xfrm>
        </p:spPr>
        <p:txBody>
          <a:bodyPr/>
          <a:lstStyle/>
          <a:p>
            <a:pPr>
              <a:defRPr/>
            </a:pPr>
            <a:fld id="{00D7799F-A272-423F-981B-5973FFD7C8B4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179512" y="287992"/>
            <a:ext cx="8784976" cy="62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alibri" pitchFamily="34" charset="0"/>
                <a:ea typeface="ＭＳ Ｐゴシック" pitchFamily="46" charset="-128"/>
                <a:cs typeface="Calibri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9pPr>
          </a:lstStyle>
          <a:p>
            <a:r>
              <a:rPr lang="en-US" sz="2800" dirty="0" smtClean="0">
                <a:solidFill>
                  <a:srgbClr val="FF6600"/>
                </a:solidFill>
              </a:rPr>
              <a:t>Method Component 3: Context Modelling</a:t>
            </a:r>
            <a:endParaRPr lang="en-US" sz="1600" dirty="0">
              <a:solidFill>
                <a:srgbClr val="FF66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7009"/>
            <a:ext cx="9144000" cy="9839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8667"/>
            <a:ext cx="7931378" cy="574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2307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b="0" dirty="0">
                <a:solidFill>
                  <a:schemeClr val="bg1">
                    <a:lumMod val="95000"/>
                  </a:schemeClr>
                </a:solidFill>
              </a:rPr>
              <a:t>From Business Process Models to Capability Models - The method &amp; </a:t>
            </a:r>
            <a:r>
              <a:rPr lang="en-US" sz="1400" b="0" dirty="0" smtClean="0">
                <a:solidFill>
                  <a:schemeClr val="bg1">
                    <a:lumMod val="95000"/>
                  </a:schemeClr>
                </a:solidFill>
              </a:rPr>
              <a:t>examples</a:t>
            </a:r>
            <a:endParaRPr lang="en-US" sz="14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425345" y="6459787"/>
            <a:ext cx="984018" cy="365125"/>
          </a:xfrm>
        </p:spPr>
        <p:txBody>
          <a:bodyPr/>
          <a:lstStyle/>
          <a:p>
            <a:pPr>
              <a:defRPr/>
            </a:pPr>
            <a:fld id="{00D7799F-A272-423F-981B-5973FFD7C8B4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179512" y="287992"/>
            <a:ext cx="8784976" cy="62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alibri" pitchFamily="34" charset="0"/>
                <a:ea typeface="ＭＳ Ｐゴシック" pitchFamily="46" charset="-128"/>
                <a:cs typeface="Calibri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9pPr>
          </a:lstStyle>
          <a:p>
            <a:r>
              <a:rPr lang="en-US" sz="2800" dirty="0" smtClean="0">
                <a:solidFill>
                  <a:srgbClr val="FF6600"/>
                </a:solidFill>
              </a:rPr>
              <a:t>Method Component 3: Context Modelling</a:t>
            </a:r>
            <a:endParaRPr lang="en-US" sz="1600" dirty="0">
              <a:solidFill>
                <a:srgbClr val="FF66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7009"/>
            <a:ext cx="9144000" cy="9839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6271846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47870" y="657298"/>
            <a:ext cx="6057408" cy="2110565"/>
          </a:xfrm>
          <a:prstGeom prst="rect">
            <a:avLst/>
          </a:prstGeom>
          <a:noFill/>
          <a:ln w="28575" cap="flat" cmpd="sng" algn="ctr">
            <a:solidFill>
              <a:srgbClr val="3377B2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04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b="0" dirty="0">
                <a:solidFill>
                  <a:schemeClr val="bg1">
                    <a:lumMod val="95000"/>
                  </a:schemeClr>
                </a:solidFill>
              </a:rPr>
              <a:t>From Business Process Models to Capability Models - The </a:t>
            </a:r>
            <a:r>
              <a:rPr lang="en-US" sz="1400" b="0" dirty="0" smtClean="0">
                <a:solidFill>
                  <a:schemeClr val="bg1">
                    <a:lumMod val="95000"/>
                  </a:schemeClr>
                </a:solidFill>
              </a:rPr>
              <a:t>method &amp; examples</a:t>
            </a:r>
            <a:endParaRPr lang="en-US" sz="14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425345" y="6459787"/>
            <a:ext cx="984018" cy="365125"/>
          </a:xfrm>
        </p:spPr>
        <p:txBody>
          <a:bodyPr/>
          <a:lstStyle/>
          <a:p>
            <a:pPr>
              <a:defRPr/>
            </a:pPr>
            <a:fld id="{00D7799F-A272-423F-981B-5973FFD7C8B4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7009"/>
            <a:ext cx="9144000" cy="9839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71" y="272478"/>
            <a:ext cx="5988258" cy="6313045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 bwMode="auto">
          <a:xfrm>
            <a:off x="179512" y="75981"/>
            <a:ext cx="8784976" cy="62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alibri" pitchFamily="34" charset="0"/>
                <a:ea typeface="ＭＳ Ｐゴシック" pitchFamily="46" charset="-128"/>
                <a:cs typeface="Calibri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9pPr>
          </a:lstStyle>
          <a:p>
            <a:r>
              <a:rPr lang="en-US" sz="3200" dirty="0" smtClean="0">
                <a:solidFill>
                  <a:srgbClr val="FF6600"/>
                </a:solidFill>
              </a:rPr>
              <a:t>Designing Context</a:t>
            </a:r>
            <a:endParaRPr lang="en-US" sz="1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5689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b="0" dirty="0">
                <a:solidFill>
                  <a:schemeClr val="bg1">
                    <a:lumMod val="95000"/>
                  </a:schemeClr>
                </a:solidFill>
              </a:rPr>
              <a:t>From Business Process Models to Capability Models - The </a:t>
            </a:r>
            <a:r>
              <a:rPr lang="en-US" sz="1400" b="0" dirty="0" smtClean="0">
                <a:solidFill>
                  <a:schemeClr val="bg1">
                    <a:lumMod val="95000"/>
                  </a:schemeClr>
                </a:solidFill>
              </a:rPr>
              <a:t>method &amp; examples</a:t>
            </a:r>
            <a:endParaRPr lang="en-US" sz="14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425345" y="6459787"/>
            <a:ext cx="984018" cy="365125"/>
          </a:xfrm>
        </p:spPr>
        <p:txBody>
          <a:bodyPr/>
          <a:lstStyle/>
          <a:p>
            <a:pPr>
              <a:defRPr/>
            </a:pPr>
            <a:fld id="{00D7799F-A272-423F-981B-5973FFD7C8B4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179512" y="287992"/>
            <a:ext cx="8784976" cy="62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alibri" pitchFamily="34" charset="0"/>
                <a:ea typeface="ＭＳ Ｐゴシック" pitchFamily="46" charset="-128"/>
                <a:cs typeface="Calibri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9pPr>
          </a:lstStyle>
          <a:p>
            <a:r>
              <a:rPr lang="en-US" sz="3200" dirty="0" smtClean="0">
                <a:solidFill>
                  <a:srgbClr val="FF6600"/>
                </a:solidFill>
              </a:rPr>
              <a:t>Capability Model</a:t>
            </a:r>
            <a:endParaRPr lang="en-US" sz="1800" dirty="0">
              <a:solidFill>
                <a:srgbClr val="FF66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9414" y="-1143000"/>
            <a:ext cx="4825172" cy="9144001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4139952" y="935525"/>
            <a:ext cx="5004048" cy="4005643"/>
          </a:xfrm>
          <a:custGeom>
            <a:avLst/>
            <a:gdLst>
              <a:gd name="connsiteX0" fmla="*/ 10951 w 5048364"/>
              <a:gd name="connsiteY0" fmla="*/ 328526 h 4133964"/>
              <a:gd name="connsiteX1" fmla="*/ 27377 w 5048364"/>
              <a:gd name="connsiteY1" fmla="*/ 1960210 h 4133964"/>
              <a:gd name="connsiteX2" fmla="*/ 443512 w 5048364"/>
              <a:gd name="connsiteY2" fmla="*/ 2135425 h 4133964"/>
              <a:gd name="connsiteX3" fmla="*/ 454463 w 5048364"/>
              <a:gd name="connsiteY3" fmla="*/ 4117537 h 4133964"/>
              <a:gd name="connsiteX4" fmla="*/ 5048364 w 5048364"/>
              <a:gd name="connsiteY4" fmla="*/ 4133964 h 4133964"/>
              <a:gd name="connsiteX5" fmla="*/ 5042889 w 5048364"/>
              <a:gd name="connsiteY5" fmla="*/ 0 h 4133964"/>
              <a:gd name="connsiteX6" fmla="*/ 0 w 5048364"/>
              <a:gd name="connsiteY6" fmla="*/ 16426 h 4133964"/>
              <a:gd name="connsiteX7" fmla="*/ 10951 w 5048364"/>
              <a:gd name="connsiteY7" fmla="*/ 328526 h 4133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48364" h="4133964">
                <a:moveTo>
                  <a:pt x="10951" y="328526"/>
                </a:moveTo>
                <a:lnTo>
                  <a:pt x="27377" y="1960210"/>
                </a:lnTo>
                <a:lnTo>
                  <a:pt x="443512" y="2135425"/>
                </a:lnTo>
                <a:cubicBezTo>
                  <a:pt x="447162" y="2796129"/>
                  <a:pt x="450813" y="3456833"/>
                  <a:pt x="454463" y="4117537"/>
                </a:cubicBezTo>
                <a:lnTo>
                  <a:pt x="5048364" y="4133964"/>
                </a:lnTo>
                <a:lnTo>
                  <a:pt x="5042889" y="0"/>
                </a:lnTo>
                <a:lnTo>
                  <a:pt x="0" y="16426"/>
                </a:lnTo>
                <a:cubicBezTo>
                  <a:pt x="1825" y="133236"/>
                  <a:pt x="3651" y="250045"/>
                  <a:pt x="10951" y="328526"/>
                </a:cubicBezTo>
                <a:close/>
              </a:path>
            </a:pathLst>
          </a:custGeom>
          <a:noFill/>
          <a:ln w="19050" cap="flat" cmpd="sng" algn="ctr">
            <a:solidFill>
              <a:srgbClr val="3377B2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091543" y="3573016"/>
            <a:ext cx="2732314" cy="2446784"/>
          </a:xfrm>
          <a:custGeom>
            <a:avLst/>
            <a:gdLst>
              <a:gd name="connsiteX0" fmla="*/ 468086 w 2732314"/>
              <a:gd name="connsiteY0" fmla="*/ 0 h 2351314"/>
              <a:gd name="connsiteX1" fmla="*/ 1404257 w 2732314"/>
              <a:gd name="connsiteY1" fmla="*/ 0 h 2351314"/>
              <a:gd name="connsiteX2" fmla="*/ 1371600 w 2732314"/>
              <a:gd name="connsiteY2" fmla="*/ 1436914 h 2351314"/>
              <a:gd name="connsiteX3" fmla="*/ 2732314 w 2732314"/>
              <a:gd name="connsiteY3" fmla="*/ 1436914 h 2351314"/>
              <a:gd name="connsiteX4" fmla="*/ 2721428 w 2732314"/>
              <a:gd name="connsiteY4" fmla="*/ 2307771 h 2351314"/>
              <a:gd name="connsiteX5" fmla="*/ 0 w 2732314"/>
              <a:gd name="connsiteY5" fmla="*/ 2351314 h 2351314"/>
              <a:gd name="connsiteX6" fmla="*/ 195943 w 2732314"/>
              <a:gd name="connsiteY6" fmla="*/ 1469571 h 2351314"/>
              <a:gd name="connsiteX7" fmla="*/ 957943 w 2732314"/>
              <a:gd name="connsiteY7" fmla="*/ 1393371 h 2351314"/>
              <a:gd name="connsiteX8" fmla="*/ 947057 w 2732314"/>
              <a:gd name="connsiteY8" fmla="*/ 1055914 h 2351314"/>
              <a:gd name="connsiteX9" fmla="*/ 522514 w 2732314"/>
              <a:gd name="connsiteY9" fmla="*/ 1055914 h 2351314"/>
              <a:gd name="connsiteX10" fmla="*/ 468086 w 2732314"/>
              <a:gd name="connsiteY10" fmla="*/ 0 h 23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32314" h="2351314">
                <a:moveTo>
                  <a:pt x="468086" y="0"/>
                </a:moveTo>
                <a:lnTo>
                  <a:pt x="1404257" y="0"/>
                </a:lnTo>
                <a:lnTo>
                  <a:pt x="1371600" y="1436914"/>
                </a:lnTo>
                <a:lnTo>
                  <a:pt x="2732314" y="1436914"/>
                </a:lnTo>
                <a:lnTo>
                  <a:pt x="2721428" y="2307771"/>
                </a:lnTo>
                <a:lnTo>
                  <a:pt x="0" y="2351314"/>
                </a:lnTo>
                <a:lnTo>
                  <a:pt x="195943" y="1469571"/>
                </a:lnTo>
                <a:lnTo>
                  <a:pt x="957943" y="1393371"/>
                </a:lnTo>
                <a:lnTo>
                  <a:pt x="947057" y="1055914"/>
                </a:lnTo>
                <a:lnTo>
                  <a:pt x="522514" y="1055914"/>
                </a:lnTo>
                <a:lnTo>
                  <a:pt x="468086" y="0"/>
                </a:lnTo>
                <a:close/>
              </a:path>
            </a:pathLst>
          </a:custGeom>
          <a:noFill/>
          <a:ln w="190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kern="0">
              <a:solidFill>
                <a:sysClr val="window" lastClr="FFFFFF"/>
              </a:solidFill>
              <a:latin typeface="Tahoma"/>
              <a:ea typeface="+mn-ea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0" y="1303361"/>
            <a:ext cx="3491880" cy="3781823"/>
          </a:xfrm>
          <a:custGeom>
            <a:avLst/>
            <a:gdLst>
              <a:gd name="connsiteX0" fmla="*/ 6824 w 3159457"/>
              <a:gd name="connsiteY0" fmla="*/ 0 h 3398293"/>
              <a:gd name="connsiteX1" fmla="*/ 3152633 w 3159457"/>
              <a:gd name="connsiteY1" fmla="*/ 0 h 3398293"/>
              <a:gd name="connsiteX2" fmla="*/ 3159457 w 3159457"/>
              <a:gd name="connsiteY2" fmla="*/ 3398293 h 3398293"/>
              <a:gd name="connsiteX3" fmla="*/ 0 w 3159457"/>
              <a:gd name="connsiteY3" fmla="*/ 3398293 h 3398293"/>
              <a:gd name="connsiteX4" fmla="*/ 6824 w 3159457"/>
              <a:gd name="connsiteY4" fmla="*/ 0 h 3398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9457" h="3398293">
                <a:moveTo>
                  <a:pt x="6824" y="0"/>
                </a:moveTo>
                <a:lnTo>
                  <a:pt x="3152633" y="0"/>
                </a:lnTo>
                <a:cubicBezTo>
                  <a:pt x="3154908" y="1132764"/>
                  <a:pt x="3157182" y="2265529"/>
                  <a:pt x="3159457" y="3398293"/>
                </a:cubicBezTo>
                <a:lnTo>
                  <a:pt x="0" y="3398293"/>
                </a:lnTo>
                <a:cubicBezTo>
                  <a:pt x="2275" y="2265529"/>
                  <a:pt x="4549" y="1132764"/>
                  <a:pt x="6824" y="0"/>
                </a:cubicBezTo>
                <a:close/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kern="0">
              <a:solidFill>
                <a:sysClr val="window" lastClr="FFFFFF"/>
              </a:solidFill>
              <a:latin typeface="Tahom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400025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E95D0F"/>
              </a:buClr>
              <a:buSzPct val="25000"/>
              <a:buFont typeface="Calibri"/>
              <a:buNone/>
            </a:pPr>
            <a:r>
              <a:rPr lang="en-GB" sz="3600" b="1" i="0" u="none" strike="noStrike" cap="none" baseline="0" dirty="0" smtClean="0">
                <a:solidFill>
                  <a:srgbClr val="E95D0F"/>
                </a:solidFill>
                <a:latin typeface="Calibri"/>
                <a:ea typeface="Calibri"/>
                <a:cs typeface="Calibri"/>
                <a:sym typeface="Calibri"/>
              </a:rPr>
              <a:t>Outline </a:t>
            </a:r>
            <a:endParaRPr lang="en-GB" sz="3600" b="1" i="0" u="none" strike="noStrike" cap="none" baseline="0" dirty="0">
              <a:solidFill>
                <a:srgbClr val="E95D0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503356" cy="45259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342900" marR="0" lvl="0" indent="-190500" algn="l" rtl="0">
              <a:lnSpc>
                <a:spcPct val="90000"/>
              </a:lnSpc>
              <a:spcBef>
                <a:spcPts val="0"/>
              </a:spcBef>
              <a:spcAft>
                <a:spcPts val="750"/>
              </a:spcAft>
              <a:buClr>
                <a:srgbClr val="9BC241"/>
              </a:buClr>
              <a:buFont typeface="Arial"/>
              <a:buNone/>
            </a:pPr>
            <a:r>
              <a:rPr lang="en-GB" sz="2400" b="0" i="0" u="none" strike="noStrike" cap="none" baseline="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The general</a:t>
            </a:r>
            <a:r>
              <a:rPr lang="en-GB" sz="2400" b="0" i="0" u="none" strike="noStrike" cap="none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need</a:t>
            </a:r>
            <a:r>
              <a:rPr lang="en-GB" sz="240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for capability</a:t>
            </a:r>
            <a:endParaRPr lang="en-GB" sz="2400" b="0" i="0" u="none" strike="noStrike" cap="none" baseline="0" dirty="0" smtClean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lnSpc>
                <a:spcPct val="90000"/>
              </a:lnSpc>
              <a:spcBef>
                <a:spcPts val="0"/>
              </a:spcBef>
              <a:spcAft>
                <a:spcPts val="750"/>
              </a:spcAft>
              <a:buClr>
                <a:srgbClr val="9BC241"/>
              </a:buClr>
              <a:buFont typeface="Arial"/>
              <a:buNone/>
            </a:pPr>
            <a:r>
              <a:rPr lang="en-GB" sz="240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Outline to Capability Driven Development (</a:t>
            </a:r>
            <a:r>
              <a:rPr lang="en-GB" sz="240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CDD</a:t>
            </a:r>
            <a:r>
              <a:rPr lang="en-GB" sz="240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GB" sz="2400" b="0" i="0" u="none" strike="noStrike" cap="none" baseline="0" dirty="0" smtClean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lnSpc>
                <a:spcPct val="90000"/>
              </a:lnSpc>
              <a:spcBef>
                <a:spcPts val="0"/>
              </a:spcBef>
              <a:spcAft>
                <a:spcPts val="750"/>
              </a:spcAft>
              <a:buClr>
                <a:srgbClr val="9BC241"/>
              </a:buClr>
              <a:buFont typeface="Arial"/>
              <a:buNone/>
            </a:pPr>
            <a:r>
              <a:rPr lang="en-GB" sz="240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CDD Methodology</a:t>
            </a:r>
          </a:p>
          <a:p>
            <a:pPr marL="342900" marR="0" lvl="0" indent="-190500" algn="l" rtl="0">
              <a:lnSpc>
                <a:spcPct val="90000"/>
              </a:lnSpc>
              <a:spcBef>
                <a:spcPts val="0"/>
              </a:spcBef>
              <a:spcAft>
                <a:spcPts val="750"/>
              </a:spcAft>
              <a:buClr>
                <a:srgbClr val="9BC241"/>
              </a:buClr>
              <a:buFont typeface="Arial"/>
              <a:buNone/>
            </a:pPr>
            <a:r>
              <a:rPr lang="en-GB" sz="2400" b="0" i="0" u="none" strike="noStrike" cap="none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CDD </a:t>
            </a:r>
            <a:r>
              <a:rPr lang="en-GB" sz="2400" b="0" i="0" u="none" strike="noStrike" cap="none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Environment</a:t>
            </a:r>
          </a:p>
          <a:p>
            <a:pPr marL="342900" marR="0" lvl="0" indent="-190500" algn="l" rtl="0">
              <a:lnSpc>
                <a:spcPct val="90000"/>
              </a:lnSpc>
              <a:spcBef>
                <a:spcPts val="0"/>
              </a:spcBef>
              <a:spcAft>
                <a:spcPts val="750"/>
              </a:spcAft>
              <a:buClr>
                <a:srgbClr val="9BC241"/>
              </a:buClr>
              <a:buFont typeface="Arial"/>
              <a:buNone/>
            </a:pPr>
            <a:r>
              <a:rPr lang="en-GB" sz="240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Capability in other frameworks</a:t>
            </a:r>
            <a:endParaRPr lang="en-GB" sz="2400" b="0" i="0" u="none" strike="noStrike" cap="none" dirty="0" smtClean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lnSpc>
                <a:spcPct val="90000"/>
              </a:lnSpc>
              <a:spcBef>
                <a:spcPts val="0"/>
              </a:spcBef>
              <a:spcAft>
                <a:spcPts val="750"/>
              </a:spcAft>
              <a:buClr>
                <a:srgbClr val="9BC241"/>
              </a:buClr>
              <a:buFont typeface="Arial"/>
              <a:buNone/>
            </a:pPr>
            <a:endParaRPr lang="en-GB" sz="2400" b="0" i="0" u="none" strike="noStrike" cap="none" dirty="0" smtClean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lnSpc>
                <a:spcPct val="90000"/>
              </a:lnSpc>
              <a:spcBef>
                <a:spcPts val="0"/>
              </a:spcBef>
              <a:spcAft>
                <a:spcPts val="750"/>
              </a:spcAft>
              <a:buClr>
                <a:srgbClr val="9BC241"/>
              </a:buClr>
              <a:buFont typeface="Arial"/>
              <a:buNone/>
            </a:pPr>
            <a:endParaRPr lang="en-GB" dirty="0" smtClean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lnSpc>
                <a:spcPct val="90000"/>
              </a:lnSpc>
              <a:spcBef>
                <a:spcPts val="0"/>
              </a:spcBef>
              <a:spcAft>
                <a:spcPts val="750"/>
              </a:spcAft>
              <a:buClr>
                <a:srgbClr val="9BC241"/>
              </a:buClr>
              <a:buFont typeface="Arial"/>
              <a:buNone/>
            </a:pPr>
            <a:endParaRPr lang="en-GB" sz="1800" b="0" i="1" u="none" strike="noStrike" cap="none" dirty="0" smtClean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lnSpc>
                <a:spcPct val="90000"/>
              </a:lnSpc>
              <a:spcBef>
                <a:spcPts val="0"/>
              </a:spcBef>
              <a:spcAft>
                <a:spcPts val="750"/>
              </a:spcAft>
              <a:buClr>
                <a:srgbClr val="9BC241"/>
              </a:buClr>
              <a:buFont typeface="Arial"/>
              <a:buNone/>
            </a:pPr>
            <a:r>
              <a:rPr lang="en-GB" sz="2000" i="1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Based on EU FP7 project CaaS – Capability as a Service in digital enterprises</a:t>
            </a:r>
            <a:endParaRPr lang="en-GB" sz="2000" b="0" i="1" u="none" strike="noStrike" cap="none" dirty="0" smtClean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lnSpc>
                <a:spcPct val="90000"/>
              </a:lnSpc>
              <a:spcBef>
                <a:spcPts val="0"/>
              </a:spcBef>
              <a:spcAft>
                <a:spcPts val="750"/>
              </a:spcAft>
              <a:buClr>
                <a:srgbClr val="9BC241"/>
              </a:buClr>
              <a:buFont typeface="Arial"/>
              <a:buNone/>
            </a:pPr>
            <a:endParaRPr lang="en-GB" sz="2400" b="0" i="0" u="none" strike="noStrike" cap="none" baseline="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Shape 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643" y="5909455"/>
            <a:ext cx="1693625" cy="7945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864556" y="6126163"/>
            <a:ext cx="3232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Courier New"/>
                <a:cs typeface="Courier New"/>
                <a:hlinkClick r:id="rId4"/>
              </a:rPr>
              <a:t>http://caas-</a:t>
            </a:r>
            <a:r>
              <a:rPr lang="en-GB" b="1" dirty="0" smtClean="0">
                <a:latin typeface="Courier New"/>
                <a:cs typeface="Courier New"/>
                <a:hlinkClick r:id="rId4"/>
              </a:rPr>
              <a:t>project.eu</a:t>
            </a:r>
            <a:r>
              <a:rPr lang="en-GB" b="1" dirty="0" smtClean="0">
                <a:latin typeface="Courier New"/>
                <a:cs typeface="Courier New"/>
              </a:rPr>
              <a:t> </a:t>
            </a:r>
            <a:endParaRPr lang="en-GB" b="1" dirty="0">
              <a:latin typeface="Courier New"/>
              <a:cs typeface="Courier Ne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7008" y="1417638"/>
            <a:ext cx="2171700" cy="327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6897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094020"/>
              </p:ext>
            </p:extLst>
          </p:nvPr>
        </p:nvGraphicFramePr>
        <p:xfrm>
          <a:off x="165111" y="1293096"/>
          <a:ext cx="8836944" cy="4413906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1909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1591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4182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74320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noProof="0" dirty="0" smtClean="0">
                          <a:solidFill>
                            <a:srgbClr val="FFFFFF"/>
                          </a:solidFill>
                        </a:rPr>
                        <a:t>Aspect of comparison </a:t>
                      </a:r>
                    </a:p>
                  </a:txBody>
                  <a:tcPr marL="40005" marR="40005" marT="0" marB="0" anchor="ctr">
                    <a:solidFill>
                      <a:srgbClr val="0070C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800" b="1" noProof="0" dirty="0" smtClean="0">
                          <a:solidFill>
                            <a:srgbClr val="FFFFFF"/>
                          </a:solidFill>
                        </a:rPr>
                        <a:t>Perspective</a:t>
                      </a:r>
                    </a:p>
                  </a:txBody>
                  <a:tcPr marL="40005" marR="40005" marT="0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2000" noProof="0" dirty="0" smtClean="0"/>
                    </a:p>
                  </a:txBody>
                  <a:tcPr marL="44450" marR="44450" marT="0" marB="0" anchor="ctr">
                    <a:solidFill>
                      <a:srgbClr val="B3171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2000" noProof="0" dirty="0" smtClean="0"/>
                    </a:p>
                  </a:txBody>
                  <a:tcPr marL="44450" marR="44450" marT="0" marB="0" anchor="ctr">
                    <a:solidFill>
                      <a:srgbClr val="B3171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9107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1" noProof="0" dirty="0" smtClean="0">
                        <a:solidFill>
                          <a:srgbClr val="FFFFFF"/>
                        </a:solidFill>
                      </a:endParaRPr>
                    </a:p>
                  </a:txBody>
                  <a:tcPr marL="44450" marR="44450" marT="0" marB="0" anchor="ctr">
                    <a:solidFill>
                      <a:srgbClr val="B3171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noProof="0" dirty="0" smtClean="0">
                          <a:solidFill>
                            <a:srgbClr val="FFFFFF"/>
                          </a:solidFill>
                        </a:rPr>
                        <a:t>Goal-first </a:t>
                      </a:r>
                    </a:p>
                  </a:txBody>
                  <a:tcPr marL="40005" marR="40005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noProof="0" dirty="0" smtClean="0">
                          <a:solidFill>
                            <a:srgbClr val="FFFFFF"/>
                          </a:solidFill>
                        </a:rPr>
                        <a:t>Service-first </a:t>
                      </a:r>
                    </a:p>
                  </a:txBody>
                  <a:tcPr marL="40005" marR="40005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noProof="0" dirty="0" smtClean="0">
                          <a:solidFill>
                            <a:srgbClr val="FFFFFF"/>
                          </a:solidFill>
                        </a:rPr>
                        <a:t>Context-first 	</a:t>
                      </a:r>
                    </a:p>
                  </a:txBody>
                  <a:tcPr marL="40005" marR="40005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n-GB" sz="1800" b="1" noProof="0" dirty="0" smtClean="0"/>
                        <a:t>Primary view on capabilities </a:t>
                      </a:r>
                    </a:p>
                  </a:txBody>
                  <a:tcPr marL="40005" marR="4000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noProof="0" dirty="0" smtClean="0"/>
                        <a:t>Capability fulfils key organisational goals and KPIs</a:t>
                      </a:r>
                      <a:endParaRPr lang="en-GB" sz="1800" noProof="0" dirty="0"/>
                    </a:p>
                  </a:txBody>
                  <a:tcPr marL="61722" marR="617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noProof="0" dirty="0" smtClean="0"/>
                        <a:t>Capability operationalises business services </a:t>
                      </a:r>
                      <a:endParaRPr lang="en-GB" sz="1800" noProof="0" dirty="0"/>
                    </a:p>
                  </a:txBody>
                  <a:tcPr marL="61722" marR="617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noProof="0" dirty="0" smtClean="0"/>
                        <a:t>Capability encompass the management of business</a:t>
                      </a:r>
                      <a:r>
                        <a:rPr lang="en-GB" sz="1800" baseline="0" noProof="0" dirty="0" smtClean="0"/>
                        <a:t> contexts</a:t>
                      </a:r>
                      <a:endParaRPr lang="en-GB" sz="1800" noProof="0" dirty="0"/>
                    </a:p>
                  </a:txBody>
                  <a:tcPr marL="61722" marR="61722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noProof="0" dirty="0" smtClean="0"/>
                        <a:t>Preconditions with respect to models </a:t>
                      </a:r>
                      <a:endParaRPr lang="en-GB" sz="1800" b="1" noProof="0" dirty="0"/>
                    </a:p>
                  </a:txBody>
                  <a:tcPr marL="61722" marR="617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noProof="0" dirty="0" smtClean="0"/>
                        <a:t>Strategy, top-level organisational goals defined. </a:t>
                      </a:r>
                      <a:endParaRPr lang="en-GB" sz="1800" noProof="0" dirty="0"/>
                    </a:p>
                  </a:txBody>
                  <a:tcPr marL="61722" marR="617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noProof="0" dirty="0" smtClean="0"/>
                        <a:t>Pre-existing business process specifications, service-oriented culture. </a:t>
                      </a:r>
                      <a:endParaRPr lang="en-GB" sz="1800" noProof="0" dirty="0"/>
                    </a:p>
                  </a:txBody>
                  <a:tcPr marL="61722" marR="617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noProof="0" smtClean="0"/>
                        <a:t>Pre-defined management structures, product structures or other conceptual models. </a:t>
                      </a:r>
                      <a:endParaRPr lang="en-GB" sz="1800" noProof="0"/>
                    </a:p>
                  </a:txBody>
                  <a:tcPr marL="61722" marR="61722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noProof="0" dirty="0" smtClean="0"/>
                        <a:t>Effect/Impact</a:t>
                      </a:r>
                      <a:endParaRPr lang="en-GB" sz="1800" b="1" noProof="0" dirty="0"/>
                    </a:p>
                  </a:txBody>
                  <a:tcPr marL="61722" marR="617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noProof="0" dirty="0" smtClean="0"/>
                        <a:t>Provides a base for capability monitoring by the use of KPIs. </a:t>
                      </a:r>
                      <a:r>
                        <a:rPr lang="en-US" sz="1800" noProof="0" dirty="0" smtClean="0"/>
                        <a:t>Reinforces strategic vision and clarifies the IT-business alignment. </a:t>
                      </a:r>
                      <a:r>
                        <a:rPr lang="en-GB" sz="1800" noProof="0" dirty="0" smtClean="0"/>
                        <a:t> </a:t>
                      </a:r>
                      <a:endParaRPr lang="en-GB" sz="1800" noProof="0" dirty="0"/>
                    </a:p>
                  </a:txBody>
                  <a:tcPr marL="61722" marR="61722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noProof="0" dirty="0" smtClean="0"/>
                        <a:t>Provides a base for having capabilities as th</a:t>
                      </a:r>
                      <a:r>
                        <a:rPr lang="en-GB" sz="1800" baseline="0" noProof="0" dirty="0" smtClean="0"/>
                        <a:t>e </a:t>
                      </a:r>
                      <a:r>
                        <a:rPr lang="en-GB" sz="1800" noProof="0" dirty="0" smtClean="0"/>
                        <a:t>enabler for</a:t>
                      </a:r>
                      <a:r>
                        <a:rPr lang="en-GB" sz="1800" baseline="0" noProof="0" dirty="0" smtClean="0"/>
                        <a:t> variety of customer needs</a:t>
                      </a:r>
                      <a:r>
                        <a:rPr lang="en-GB" sz="1800" noProof="0" dirty="0" smtClean="0"/>
                        <a:t>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800" noProof="0" dirty="0"/>
                    </a:p>
                  </a:txBody>
                  <a:tcPr marL="61722" marR="61722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noProof="0" dirty="0" smtClean="0"/>
                        <a:t>Provides a base for context-aware variability management.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800" noProof="0" dirty="0"/>
                    </a:p>
                  </a:txBody>
                  <a:tcPr marL="61722" marR="61722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58" y="298852"/>
            <a:ext cx="6317263" cy="871646"/>
          </a:xfrm>
        </p:spPr>
        <p:txBody>
          <a:bodyPr>
            <a:noAutofit/>
          </a:bodyPr>
          <a:lstStyle/>
          <a:p>
            <a:r>
              <a:rPr lang="en-GB" sz="2800" dirty="0" smtClean="0">
                <a:solidFill>
                  <a:srgbClr val="FF6600"/>
                </a:solidFill>
              </a:rPr>
              <a:t>Alternative scenarios of capability design</a:t>
            </a:r>
            <a:endParaRPr lang="en-GB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198614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89147" y="496091"/>
            <a:ext cx="8153400" cy="8382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6600"/>
                </a:solidFill>
              </a:rPr>
              <a:t>Architecture of the CDD Environment</a:t>
            </a:r>
            <a:endParaRPr lang="hr-HR" dirty="0">
              <a:solidFill>
                <a:srgbClr val="FF6600"/>
              </a:solidFill>
            </a:endParaRP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7425345" y="6459787"/>
            <a:ext cx="984018" cy="365125"/>
          </a:xfrm>
          <a:prstGeom prst="rect">
            <a:avLst/>
          </a:prstGeom>
        </p:spPr>
        <p:txBody>
          <a:bodyPr/>
          <a:lstStyle/>
          <a:p>
            <a:fld id="{A8F0C06C-88C9-B047-A0CE-745DD2D4FAEA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525442" y="1715964"/>
            <a:ext cx="7931520" cy="4219360"/>
            <a:chOff x="1032968" y="2276872"/>
            <a:chExt cx="7931520" cy="4219360"/>
          </a:xfrm>
          <a:effectLst/>
        </p:grpSpPr>
        <p:sp>
          <p:nvSpPr>
            <p:cNvPr id="22" name="Rectangle 21"/>
            <p:cNvSpPr/>
            <p:nvPr/>
          </p:nvSpPr>
          <p:spPr>
            <a:xfrm>
              <a:off x="5768840" y="3572727"/>
              <a:ext cx="1152127" cy="78362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Capability Pattern Repository</a:t>
              </a:r>
              <a:endParaRPr lang="hr-HR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Up-Down Arrow 22"/>
            <p:cNvSpPr/>
            <p:nvPr/>
          </p:nvSpPr>
          <p:spPr>
            <a:xfrm>
              <a:off x="8496038" y="3189771"/>
              <a:ext cx="396442" cy="1053039"/>
            </a:xfrm>
            <a:prstGeom prst="upDownArrow">
              <a:avLst>
                <a:gd name="adj1" fmla="val 50000"/>
                <a:gd name="adj2" fmla="val 71053"/>
              </a:avLst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r-HR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" name="Up Arrow 23"/>
            <p:cNvSpPr/>
            <p:nvPr/>
          </p:nvSpPr>
          <p:spPr>
            <a:xfrm>
              <a:off x="5308523" y="3203419"/>
              <a:ext cx="452846" cy="1222197"/>
            </a:xfrm>
            <a:prstGeom prst="upArrow">
              <a:avLst>
                <a:gd name="adj1" fmla="val 50000"/>
                <a:gd name="adj2" fmla="val 62055"/>
              </a:avLst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r-H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Right Arrow 24"/>
            <p:cNvSpPr/>
            <p:nvPr/>
          </p:nvSpPr>
          <p:spPr>
            <a:xfrm>
              <a:off x="3049192" y="4384709"/>
              <a:ext cx="927165" cy="494120"/>
            </a:xfrm>
            <a:prstGeom prst="rightArrow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MP</a:t>
              </a:r>
              <a:endParaRPr lang="hr-H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Right Arrow 25"/>
            <p:cNvSpPr/>
            <p:nvPr/>
          </p:nvSpPr>
          <p:spPr>
            <a:xfrm>
              <a:off x="3049192" y="2426548"/>
              <a:ext cx="1522808" cy="456003"/>
            </a:xfrm>
            <a:prstGeom prst="rightArrow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MP value push</a:t>
              </a:r>
              <a:endParaRPr lang="hr-H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591487" y="2276872"/>
              <a:ext cx="4373001" cy="92582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b="1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Capability Navigation Application (CNA)</a:t>
              </a:r>
              <a:endParaRPr lang="hr-HR" sz="1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995936" y="4250703"/>
              <a:ext cx="1944216" cy="90786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b="1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Capability Design Tool</a:t>
              </a:r>
            </a:p>
            <a:p>
              <a:pPr algn="ctr"/>
              <a:r>
                <a:rPr lang="en-GB" sz="1800" b="1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(CDT)</a:t>
              </a:r>
              <a:endParaRPr lang="hr-HR" sz="1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32968" y="5651500"/>
              <a:ext cx="1514269" cy="844732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0">
                  <a:schemeClr val="bg1"/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6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External data providers</a:t>
              </a:r>
              <a:endParaRPr lang="hr-H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225656" y="4250703"/>
              <a:ext cx="1738832" cy="1017103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0">
                  <a:schemeClr val="bg1"/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6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Capability Delivery Application (CDA)</a:t>
              </a:r>
              <a:endParaRPr lang="hr-H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409232" y="3501008"/>
              <a:ext cx="19353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Capability model and</a:t>
              </a:r>
              <a:br>
                <a:rPr lang="en-GB" sz="12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GB" sz="12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implementations</a:t>
              </a:r>
              <a:endParaRPr lang="hr-H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092280" y="3717030"/>
              <a:ext cx="14245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Adjustment</a:t>
              </a:r>
              <a:br>
                <a:rPr lang="en-GB" sz="12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GB" sz="12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information</a:t>
              </a:r>
              <a:endParaRPr lang="hr-H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497464" y="5608604"/>
              <a:ext cx="1477641" cy="844732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0">
                  <a:schemeClr val="bg1"/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6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Internal data providers</a:t>
              </a:r>
              <a:endParaRPr lang="hr-H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475560" y="2276873"/>
              <a:ext cx="1573632" cy="26642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b="1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Capability Context Platform</a:t>
              </a:r>
            </a:p>
            <a:p>
              <a:pPr algn="ctr"/>
              <a:r>
                <a:rPr lang="en-GB" sz="1800" b="1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(CCP)</a:t>
              </a:r>
              <a:endParaRPr lang="hr-HR" sz="1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Bent-Up Arrow 34"/>
            <p:cNvSpPr/>
            <p:nvPr/>
          </p:nvSpPr>
          <p:spPr>
            <a:xfrm flipH="1">
              <a:off x="2689152" y="4941168"/>
              <a:ext cx="2808312" cy="1152128"/>
            </a:xfrm>
            <a:prstGeom prst="bentUpArrow">
              <a:avLst>
                <a:gd name="adj1" fmla="val 27534"/>
                <a:gd name="adj2" fmla="val 20282"/>
                <a:gd name="adj3" fmla="val 24078"/>
              </a:avLst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Measurable Property (MP) </a:t>
              </a:r>
              <a:br>
                <a:rPr lang="en-GB" sz="12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GB" sz="12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value </a:t>
              </a:r>
              <a:r>
                <a:rPr lang="en-GB" sz="12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push</a:t>
              </a:r>
              <a:endParaRPr lang="hr-H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" name="Bent-Up Arrow 35"/>
            <p:cNvSpPr/>
            <p:nvPr/>
          </p:nvSpPr>
          <p:spPr>
            <a:xfrm rot="16200000" flipH="1">
              <a:off x="7420787" y="4856651"/>
              <a:ext cx="905882" cy="1728192"/>
            </a:xfrm>
            <a:prstGeom prst="bentUpArrow">
              <a:avLst>
                <a:gd name="adj1" fmla="val 20469"/>
                <a:gd name="adj2" fmla="val 20282"/>
                <a:gd name="adj3" fmla="val 24078"/>
              </a:avLst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r-H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7" name="Right Arrow 36"/>
            <p:cNvSpPr/>
            <p:nvPr/>
          </p:nvSpPr>
          <p:spPr>
            <a:xfrm rot="16200000">
              <a:off x="1837037" y="5063458"/>
              <a:ext cx="720080" cy="456003"/>
            </a:xfrm>
            <a:prstGeom prst="rightArrow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r-H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-296333" y="4524276"/>
            <a:ext cx="190189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/>
              <a:t>Measurable property (MP) value push</a:t>
            </a:r>
            <a:endParaRPr lang="en-GB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6718130" y="5244356"/>
            <a:ext cx="1440160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GB" sz="1400" dirty="0"/>
              <a:t>a</a:t>
            </a:r>
            <a:r>
              <a:rPr lang="en-GB" sz="1400" dirty="0" smtClean="0"/>
              <a:t>pplication data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16231511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385" y="126672"/>
            <a:ext cx="7064615" cy="65621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111" y="252270"/>
            <a:ext cx="3449039" cy="869496"/>
          </a:xfrm>
        </p:spPr>
        <p:txBody>
          <a:bodyPr>
            <a:noAutofit/>
          </a:bodyPr>
          <a:lstStyle/>
          <a:p>
            <a:r>
              <a:rPr lang="en-GB" sz="3200" dirty="0" smtClean="0">
                <a:solidFill>
                  <a:srgbClr val="FF6600"/>
                </a:solidFill>
              </a:rPr>
              <a:t>CDD Environment at SIV</a:t>
            </a:r>
            <a:endParaRPr lang="en-GB" sz="3200" dirty="0">
              <a:solidFill>
                <a:srgbClr val="FF66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37545"/>
            <a:ext cx="3416300" cy="1663700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06409"/>
            <a:ext cx="3416300" cy="1739900"/>
          </a:xfrm>
          <a:prstGeom prst="rect">
            <a:avLst/>
          </a:prstGeom>
          <a:ln>
            <a:solidFill>
              <a:srgbClr val="3366FF"/>
            </a:solidFill>
          </a:ln>
        </p:spPr>
      </p:pic>
    </p:spTree>
    <p:extLst>
      <p:ext uri="{BB962C8B-B14F-4D97-AF65-F5344CB8AC3E}">
        <p14:creationId xmlns:p14="http://schemas.microsoft.com/office/powerpoint/2010/main" val="105683875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6600"/>
                </a:solidFill>
              </a:rPr>
              <a:t>CLMS the case of industrial symbiosis</a:t>
            </a:r>
            <a:endParaRPr lang="en-GB" dirty="0">
              <a:solidFill>
                <a:srgbClr val="FF66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62" y="1417638"/>
            <a:ext cx="8321041" cy="504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6776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646" y="276098"/>
            <a:ext cx="7543800" cy="572797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6600"/>
                </a:solidFill>
              </a:rPr>
              <a:t>CDD Environment for </a:t>
            </a:r>
            <a:r>
              <a:rPr lang="en-GB" dirty="0" err="1" smtClean="0">
                <a:solidFill>
                  <a:srgbClr val="FF6600"/>
                </a:solidFill>
              </a:rPr>
              <a:t>i</a:t>
            </a:r>
            <a:r>
              <a:rPr lang="en-GB" dirty="0" smtClean="0">
                <a:solidFill>
                  <a:srgbClr val="FF6600"/>
                </a:solidFill>
              </a:rPr>
              <a:t>-symbiosis</a:t>
            </a:r>
            <a:endParaRPr lang="en-GB" dirty="0">
              <a:solidFill>
                <a:srgbClr val="FF66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173" y="1048129"/>
            <a:ext cx="6595453" cy="43765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6229"/>
            <a:ext cx="3038929" cy="2381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46282"/>
            <a:ext cx="5295900" cy="2146300"/>
          </a:xfrm>
          <a:prstGeom prst="rect">
            <a:avLst/>
          </a:prstGeom>
          <a:ln>
            <a:solidFill>
              <a:srgbClr val="3366FF"/>
            </a:solidFill>
          </a:ln>
        </p:spPr>
      </p:pic>
    </p:spTree>
    <p:extLst>
      <p:ext uri="{BB962C8B-B14F-4D97-AF65-F5344CB8AC3E}">
        <p14:creationId xmlns:p14="http://schemas.microsoft.com/office/powerpoint/2010/main" val="123130568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400619"/>
            <a:ext cx="8426633" cy="572797"/>
          </a:xfrm>
        </p:spPr>
        <p:txBody>
          <a:bodyPr>
            <a:noAutofit/>
          </a:bodyPr>
          <a:lstStyle/>
          <a:p>
            <a:r>
              <a:rPr lang="en-GB" sz="3200" dirty="0" err="1" smtClean="0">
                <a:solidFill>
                  <a:srgbClr val="FF6600"/>
                </a:solidFill>
              </a:rPr>
              <a:t>Everis</a:t>
            </a:r>
            <a:r>
              <a:rPr lang="en-GB" sz="3200" dirty="0" smtClean="0">
                <a:solidFill>
                  <a:srgbClr val="FF6600"/>
                </a:solidFill>
              </a:rPr>
              <a:t> capability design for service promotion</a:t>
            </a:r>
            <a:endParaRPr lang="en-GB" sz="3200" dirty="0">
              <a:solidFill>
                <a:srgbClr val="FF66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144851"/>
            <a:ext cx="5930900" cy="5139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363" y="2154215"/>
            <a:ext cx="2211770" cy="39074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46309" y="1692876"/>
            <a:ext cx="2315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Adjustment algorithm: 	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7538991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428130"/>
            <a:ext cx="9017000" cy="572797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6600"/>
                </a:solidFill>
              </a:rPr>
              <a:t>Existing use of the concept of capability</a:t>
            </a:r>
            <a:endParaRPr lang="en-GB" dirty="0">
              <a:solidFill>
                <a:srgbClr val="FF6600"/>
              </a:solidFill>
            </a:endParaRPr>
          </a:p>
        </p:txBody>
      </p:sp>
      <p:graphicFrame>
        <p:nvGraphicFramePr>
          <p:cNvPr id="62" name="Table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287113"/>
              </p:ext>
            </p:extLst>
          </p:nvPr>
        </p:nvGraphicFramePr>
        <p:xfrm>
          <a:off x="0" y="1270304"/>
          <a:ext cx="9144000" cy="5058541"/>
        </p:xfrm>
        <a:graphic>
          <a:graphicData uri="http://schemas.openxmlformats.org/drawingml/2006/table">
            <a:tbl>
              <a:tblPr firstRow="1" bandRow="1"/>
              <a:tblGrid>
                <a:gridCol w="1303465"/>
                <a:gridCol w="7840535"/>
              </a:tblGrid>
              <a:tr h="3951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sz="1800" b="1" dirty="0" smtClean="0">
                          <a:effectLst/>
                          <a:latin typeface="+mn-lt"/>
                        </a:rPr>
                        <a:t>Framework</a:t>
                      </a:r>
                      <a:endParaRPr lang="en-US" sz="1800" b="1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i="1" dirty="0" smtClean="0">
                          <a:effectLst/>
                          <a:latin typeface="+mn-lt"/>
                        </a:rPr>
                        <a:t>Some capability</a:t>
                      </a:r>
                      <a:r>
                        <a:rPr lang="en-US" sz="1800" b="0" i="1" baseline="0" dirty="0" smtClean="0">
                          <a:effectLst/>
                          <a:latin typeface="+mn-lt"/>
                        </a:rPr>
                        <a:t> definitions</a:t>
                      </a:r>
                      <a:r>
                        <a:rPr lang="is-IS" sz="1800" b="0" i="1" baseline="0" dirty="0" smtClean="0">
                          <a:solidFill>
                            <a:srgbClr val="77933C"/>
                          </a:solidFill>
                          <a:effectLst/>
                          <a:latin typeface="+mn-lt"/>
                        </a:rPr>
                        <a:t>… there are plenty more</a:t>
                      </a:r>
                      <a:endParaRPr lang="en-US" sz="1800" b="0" i="1" dirty="0">
                        <a:solidFill>
                          <a:srgbClr val="77933C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958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OMG-BA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</a:rPr>
                        <a:t>The ability or capacity that the business possesses or exchanges to achieve certain outcome.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93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OMG-VDML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</a:rPr>
                        <a:t>The ability of an organization to perform a particular type of work and may involve people with particular skills, intellectual property, defined practices, operating facilities, tools and equipment.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958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TOGAF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</a:rPr>
                        <a:t>The ability expressed including a combination of organization, people, processes, and technology to achieve it.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958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DODAF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</a:rPr>
                        <a:t>The ability to achieve a Desired Effect</a:t>
                      </a:r>
                      <a:r>
                        <a:rPr lang="en-US" sz="1800" i="1" dirty="0">
                          <a:effectLst/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en-US" sz="1800" dirty="0">
                          <a:effectLst/>
                          <a:latin typeface="+mn-lt"/>
                          <a:ea typeface="Times New Roman"/>
                        </a:rPr>
                        <a:t>under specified standards and conditions through combinations of means to perform a set of activities.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958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MODAF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</a:rPr>
                        <a:t>A high level of enterprise’s ability - classification of some ability, specified regardless of whether the enterprise is currently able to achieve it.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958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NAF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/>
                        </a:rPr>
                        <a:t>The ability of one or more resources to deliver a specified type of effect or a specified course of action.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958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O. G. SOA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/>
                        </a:rPr>
                        <a:t>A category of requirements that fulfills a set of needs. It is aggregated in an Architecture Building Block.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958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OMG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SoaML</a:t>
                      </a:r>
                      <a:endParaRPr lang="en-US" sz="18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</a:rPr>
                        <a:t>A set of functions or resources that a service provided by one or more participants might offer.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37445" y="6526399"/>
            <a:ext cx="4922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 i="1" dirty="0" smtClean="0">
                <a:solidFill>
                  <a:srgbClr val="77933C"/>
                </a:solidFill>
              </a:rPr>
              <a:t>… we talked about some of these in the previous lecture.</a:t>
            </a:r>
            <a:endParaRPr lang="en-GB" sz="1600" i="1" dirty="0">
              <a:solidFill>
                <a:srgbClr val="7793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6412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767" y="0"/>
            <a:ext cx="736011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89" y="225798"/>
            <a:ext cx="2852268" cy="1136474"/>
          </a:xfrm>
        </p:spPr>
        <p:txBody>
          <a:bodyPr>
            <a:normAutofit fontScale="90000"/>
          </a:bodyPr>
          <a:lstStyle/>
          <a:p>
            <a:r>
              <a:rPr lang="en-GB" sz="2800" dirty="0" smtClean="0">
                <a:solidFill>
                  <a:srgbClr val="FF6600"/>
                </a:solidFill>
              </a:rPr>
              <a:t>An example of </a:t>
            </a:r>
            <a:r>
              <a:rPr lang="en-GB" sz="2800" dirty="0" smtClean="0">
                <a:solidFill>
                  <a:srgbClr val="FF6600"/>
                </a:solidFill>
              </a:rPr>
              <a:t>capability design in MODAF</a:t>
            </a:r>
            <a:endParaRPr lang="en-GB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139136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357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dirty="0">
                <a:solidFill>
                  <a:srgbClr val="FF6600"/>
                </a:solidFill>
              </a:rPr>
              <a:t>Example of </a:t>
            </a:r>
            <a:r>
              <a:rPr lang="en-GB" dirty="0" smtClean="0">
                <a:solidFill>
                  <a:srgbClr val="FF6600"/>
                </a:solidFill>
              </a:rPr>
              <a:t>capability </a:t>
            </a:r>
            <a:r>
              <a:rPr lang="en-GB" dirty="0" smtClean="0">
                <a:solidFill>
                  <a:srgbClr val="FF6600"/>
                </a:solidFill>
              </a:rPr>
              <a:t>taxonomy according to NAF</a:t>
            </a:r>
            <a:endParaRPr lang="en-GB" dirty="0">
              <a:solidFill>
                <a:srgbClr val="FF66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218" y="1299104"/>
            <a:ext cx="7203582" cy="54403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718" y="6283868"/>
            <a:ext cx="5601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Source:</a:t>
            </a:r>
          </a:p>
          <a:p>
            <a:r>
              <a:rPr lang="en-GB" dirty="0">
                <a:hlinkClick r:id="rId3"/>
              </a:rPr>
              <a:t>https://www.nato.int/cps/en/natohq/topics_157575.</a:t>
            </a:r>
            <a:r>
              <a:rPr lang="en-GB" dirty="0" smtClean="0">
                <a:hlinkClick r:id="rId3"/>
              </a:rPr>
              <a:t>htm</a:t>
            </a:r>
            <a:r>
              <a:rPr lang="en-GB" dirty="0" smtClean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754697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>
                <a:solidFill>
                  <a:srgbClr val="FF6600"/>
                </a:solidFill>
              </a:rPr>
              <a:t>Outlook </a:t>
            </a:r>
            <a:r>
              <a:rPr lang="mr-IN" dirty="0" smtClean="0">
                <a:solidFill>
                  <a:srgbClr val="FF6600"/>
                </a:solidFill>
              </a:rPr>
              <a:t>–</a:t>
            </a:r>
            <a:r>
              <a:rPr lang="en-GB" dirty="0" smtClean="0">
                <a:solidFill>
                  <a:srgbClr val="FF6600"/>
                </a:solidFill>
              </a:rPr>
              <a:t> potential applications</a:t>
            </a:r>
            <a:endParaRPr lang="en-GB" dirty="0">
              <a:solidFill>
                <a:srgbClr val="FF66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7638"/>
            <a:ext cx="8229600" cy="3501493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Cyber-resilience </a:t>
            </a:r>
            <a:r>
              <a:rPr lang="mr-IN" dirty="0" smtClean="0"/>
              <a:t>–</a:t>
            </a:r>
            <a:r>
              <a:rPr lang="en-GB" dirty="0" smtClean="0"/>
              <a:t> resilient capabilities need to dynamically adjust to adverse </a:t>
            </a:r>
            <a:r>
              <a:rPr lang="en-GB" dirty="0" smtClean="0"/>
              <a:t>cyber-events</a:t>
            </a:r>
            <a:endParaRPr lang="en-GB" dirty="0" smtClean="0"/>
          </a:p>
          <a:p>
            <a:r>
              <a:rPr lang="en-GB" dirty="0" smtClean="0"/>
              <a:t>Digital transformations of companies </a:t>
            </a:r>
            <a:r>
              <a:rPr lang="mr-IN" dirty="0" smtClean="0"/>
              <a:t>–</a:t>
            </a:r>
            <a:r>
              <a:rPr lang="en-GB" dirty="0" smtClean="0"/>
              <a:t> creating new business from traditional and IT capabilities</a:t>
            </a:r>
          </a:p>
          <a:p>
            <a:r>
              <a:rPr lang="en-GB" dirty="0" smtClean="0"/>
              <a:t>Big data management </a:t>
            </a:r>
            <a:r>
              <a:rPr lang="mr-IN" dirty="0" smtClean="0"/>
              <a:t>–</a:t>
            </a:r>
            <a:r>
              <a:rPr lang="en-GB" dirty="0" smtClean="0"/>
              <a:t> support for enterprise-wide data management, analysis of large business contexts</a:t>
            </a:r>
          </a:p>
          <a:p>
            <a:r>
              <a:rPr lang="en-GB" dirty="0" smtClean="0"/>
              <a:t>Continuous and congruent business and IT development.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02" y="4919132"/>
            <a:ext cx="8046298" cy="193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5605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hape 130"/>
          <p:cNvSpPr txBox="1">
            <a:spLocks noGrp="1"/>
          </p:cNvSpPr>
          <p:nvPr>
            <p:ph type="title"/>
          </p:nvPr>
        </p:nvSpPr>
        <p:spPr>
          <a:xfrm>
            <a:off x="822325" y="579438"/>
            <a:ext cx="7543800" cy="920750"/>
          </a:xfrm>
        </p:spPr>
        <p:txBody>
          <a:bodyPr tIns="45700" bIns="45700">
            <a:normAutofit fontScale="90000"/>
          </a:bodyPr>
          <a:lstStyle/>
          <a:p>
            <a:pPr eaLnBrk="1" hangingPunct="1">
              <a:spcBef>
                <a:spcPct val="0"/>
              </a:spcBef>
              <a:buSzPct val="25000"/>
              <a:buFont typeface="Calibri" charset="0"/>
              <a:buNone/>
            </a:pPr>
            <a:r>
              <a:rPr lang="en-GB" sz="3600" b="1">
                <a:solidFill>
                  <a:srgbClr val="E95D0F"/>
                </a:solidFill>
                <a:latin typeface="Calibri" charset="0"/>
                <a:cs typeface="Calibri" charset="0"/>
                <a:sym typeface="Calibri" charset="0"/>
              </a:rPr>
              <a:t>Motivation:</a:t>
            </a:r>
            <a:br>
              <a:rPr lang="en-GB" sz="3600" b="1">
                <a:solidFill>
                  <a:srgbClr val="E95D0F"/>
                </a:solidFill>
                <a:latin typeface="Calibri" charset="0"/>
                <a:cs typeface="Calibri" charset="0"/>
                <a:sym typeface="Calibri" charset="0"/>
              </a:rPr>
            </a:br>
            <a:r>
              <a:rPr lang="en-GB" sz="3600" i="1">
                <a:solidFill>
                  <a:srgbClr val="E95D0F"/>
                </a:solidFill>
                <a:latin typeface="Calibri" charset="0"/>
                <a:cs typeface="Calibri" charset="0"/>
                <a:sym typeface="Calibri" charset="0"/>
              </a:rPr>
              <a:t>context changes,</a:t>
            </a:r>
            <a:br>
              <a:rPr lang="en-GB" sz="3600" i="1">
                <a:solidFill>
                  <a:srgbClr val="E95D0F"/>
                </a:solidFill>
                <a:latin typeface="Calibri" charset="0"/>
                <a:cs typeface="Calibri" charset="0"/>
                <a:sym typeface="Calibri" charset="0"/>
              </a:rPr>
            </a:br>
            <a:r>
              <a:rPr lang="en-GB" sz="3600" i="1">
                <a:solidFill>
                  <a:srgbClr val="E95D0F"/>
                </a:solidFill>
                <a:latin typeface="Calibri" charset="0"/>
                <a:cs typeface="Calibri" charset="0"/>
                <a:sym typeface="Calibri" charset="0"/>
              </a:rPr>
              <a:t>businesses need to adapt</a:t>
            </a:r>
          </a:p>
        </p:txBody>
      </p:sp>
      <p:pic>
        <p:nvPicPr>
          <p:cNvPr id="16386" name="Shape 13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1"/>
          <a:stretch>
            <a:fillRect/>
          </a:stretch>
        </p:blipFill>
        <p:spPr bwMode="auto">
          <a:xfrm>
            <a:off x="176213" y="2065338"/>
            <a:ext cx="4119562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4410" y="2328938"/>
            <a:ext cx="4733566" cy="336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05381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3811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6600"/>
                </a:solidFill>
              </a:rPr>
              <a:t>Additional </a:t>
            </a:r>
            <a:r>
              <a:rPr lang="en-US" sz="4000" dirty="0" smtClean="0">
                <a:solidFill>
                  <a:srgbClr val="FF6600"/>
                </a:solidFill>
              </a:rPr>
              <a:t>Reading</a:t>
            </a:r>
            <a:endParaRPr lang="en-US" sz="4000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686800" cy="4708525"/>
          </a:xfrm>
        </p:spPr>
        <p:txBody>
          <a:bodyPr>
            <a:noAutofit/>
          </a:bodyPr>
          <a:lstStyle/>
          <a:p>
            <a:r>
              <a:rPr lang="en-GB" sz="2000" b="1" dirty="0">
                <a:latin typeface="Courier New"/>
                <a:cs typeface="Courier New"/>
                <a:hlinkClick r:id="rId2"/>
              </a:rPr>
              <a:t>http://caas-project.eu</a:t>
            </a:r>
            <a:r>
              <a:rPr lang="en-GB" sz="2000" b="1" dirty="0">
                <a:latin typeface="Courier New"/>
                <a:cs typeface="Courier New"/>
              </a:rPr>
              <a:t> </a:t>
            </a:r>
            <a:r>
              <a:rPr lang="en-GB" sz="2000" dirty="0" smtClean="0">
                <a:latin typeface="Arial"/>
                <a:cs typeface="Arial"/>
              </a:rPr>
              <a:t>lots of papers here </a:t>
            </a:r>
          </a:p>
          <a:p>
            <a:endParaRPr lang="en-US" sz="2000" dirty="0" smtClean="0"/>
          </a:p>
          <a:p>
            <a:r>
              <a:rPr lang="en-US" sz="2000" dirty="0" smtClean="0">
                <a:latin typeface="Arial"/>
                <a:cs typeface="Arial"/>
              </a:rPr>
              <a:t>Sandkuhl &amp; Stirna (eds.) Capability Management in </a:t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Digital Enterprises, Springer (2018) </a:t>
            </a:r>
            <a:r>
              <a:rPr lang="mr-IN" sz="1400" dirty="0" smtClean="0">
                <a:latin typeface="Arial"/>
                <a:cs typeface="Arial"/>
                <a:hlinkClick r:id="rId3"/>
              </a:rPr>
              <a:t>https</a:t>
            </a:r>
            <a:r>
              <a:rPr lang="mr-IN" sz="1400" dirty="0">
                <a:latin typeface="Arial"/>
                <a:cs typeface="Arial"/>
                <a:hlinkClick r:id="rId3"/>
              </a:rPr>
              <a:t>://link.springer.com/book/10.1007/978-3-319-90424-</a:t>
            </a:r>
            <a:r>
              <a:rPr lang="mr-IN" sz="1400" dirty="0" smtClean="0">
                <a:latin typeface="Arial"/>
                <a:cs typeface="Arial"/>
                <a:hlinkClick r:id="rId3"/>
              </a:rPr>
              <a:t>5</a:t>
            </a:r>
            <a:r>
              <a:rPr lang="sv-SE" sz="1400" dirty="0" smtClean="0">
                <a:latin typeface="Arial"/>
                <a:cs typeface="Arial"/>
              </a:rPr>
              <a:t> </a:t>
            </a:r>
          </a:p>
          <a:p>
            <a:r>
              <a:rPr lang="sv-SE" sz="2000" dirty="0" err="1" smtClean="0">
                <a:latin typeface="Arial"/>
                <a:cs typeface="Arial"/>
              </a:rPr>
              <a:t>This</a:t>
            </a:r>
            <a:r>
              <a:rPr lang="sv-SE" sz="2000" dirty="0" smtClean="0">
                <a:latin typeface="Arial"/>
                <a:cs typeface="Arial"/>
              </a:rPr>
              <a:t> </a:t>
            </a:r>
            <a:r>
              <a:rPr lang="sv-SE" sz="2000" dirty="0" err="1" smtClean="0">
                <a:latin typeface="Arial"/>
                <a:cs typeface="Arial"/>
              </a:rPr>
              <a:t>book</a:t>
            </a:r>
            <a:r>
              <a:rPr lang="sv-SE" sz="2000" dirty="0" smtClean="0">
                <a:latin typeface="Arial"/>
                <a:cs typeface="Arial"/>
              </a:rPr>
              <a:t> </a:t>
            </a:r>
            <a:r>
              <a:rPr lang="sv-SE" sz="2000" dirty="0" err="1" smtClean="0">
                <a:latin typeface="Arial"/>
                <a:cs typeface="Arial"/>
              </a:rPr>
              <a:t>descibes</a:t>
            </a:r>
            <a:r>
              <a:rPr lang="sv-SE" sz="2000" dirty="0" smtClean="0">
                <a:latin typeface="Arial"/>
                <a:cs typeface="Arial"/>
              </a:rPr>
              <a:t> the </a:t>
            </a:r>
            <a:r>
              <a:rPr lang="sv-SE" sz="2000" dirty="0" err="1" smtClean="0">
                <a:latin typeface="Arial"/>
                <a:cs typeface="Arial"/>
              </a:rPr>
              <a:t>state</a:t>
            </a:r>
            <a:r>
              <a:rPr lang="sv-SE" sz="2000" dirty="0" smtClean="0">
                <a:latin typeface="Arial"/>
                <a:cs typeface="Arial"/>
              </a:rPr>
              <a:t> </a:t>
            </a:r>
            <a:r>
              <a:rPr lang="sv-SE" sz="2000" dirty="0" err="1" smtClean="0">
                <a:latin typeface="Arial"/>
                <a:cs typeface="Arial"/>
              </a:rPr>
              <a:t>of</a:t>
            </a:r>
            <a:r>
              <a:rPr lang="sv-SE" sz="2000" dirty="0" smtClean="0">
                <a:latin typeface="Arial"/>
                <a:cs typeface="Arial"/>
              </a:rPr>
              <a:t> the art in </a:t>
            </a:r>
            <a:r>
              <a:rPr lang="sv-SE" sz="2000" dirty="0" err="1" smtClean="0">
                <a:latin typeface="Arial"/>
                <a:cs typeface="Arial"/>
              </a:rPr>
              <a:t>capability</a:t>
            </a:r>
            <a:r>
              <a:rPr lang="sv-SE" sz="2000" dirty="0" smtClean="0">
                <a:latin typeface="Arial"/>
                <a:cs typeface="Arial"/>
              </a:rPr>
              <a:t> </a:t>
            </a:r>
            <a:br>
              <a:rPr lang="sv-SE" sz="2000" dirty="0" smtClean="0">
                <a:latin typeface="Arial"/>
                <a:cs typeface="Arial"/>
              </a:rPr>
            </a:br>
            <a:r>
              <a:rPr lang="sv-SE" sz="2000" dirty="0" smtClean="0">
                <a:latin typeface="Arial"/>
                <a:cs typeface="Arial"/>
              </a:rPr>
              <a:t>management </a:t>
            </a:r>
            <a:r>
              <a:rPr lang="sv-SE" sz="2000" dirty="0" err="1" smtClean="0">
                <a:latin typeface="Arial"/>
                <a:cs typeface="Arial"/>
              </a:rPr>
              <a:t>we</a:t>
            </a:r>
            <a:r>
              <a:rPr lang="sv-SE" sz="2000" dirty="0" smtClean="0">
                <a:latin typeface="Arial"/>
                <a:cs typeface="Arial"/>
              </a:rPr>
              <a:t> </a:t>
            </a:r>
            <a:r>
              <a:rPr lang="sv-SE" sz="2000" dirty="0" err="1" smtClean="0">
                <a:latin typeface="Arial"/>
                <a:cs typeface="Arial"/>
              </a:rPr>
              <a:t>well</a:t>
            </a:r>
            <a:r>
              <a:rPr lang="sv-SE" sz="2000" dirty="0">
                <a:latin typeface="Arial"/>
                <a:cs typeface="Arial"/>
              </a:rPr>
              <a:t> </a:t>
            </a:r>
            <a:r>
              <a:rPr lang="sv-SE" sz="2000" dirty="0" smtClean="0">
                <a:latin typeface="Arial"/>
                <a:cs typeface="Arial"/>
              </a:rPr>
              <a:t>as presents the CDD </a:t>
            </a:r>
            <a:br>
              <a:rPr lang="sv-SE" sz="2000" dirty="0" smtClean="0">
                <a:latin typeface="Arial"/>
                <a:cs typeface="Arial"/>
              </a:rPr>
            </a:br>
            <a:r>
              <a:rPr lang="sv-SE" sz="2000" dirty="0" smtClean="0">
                <a:latin typeface="Arial"/>
                <a:cs typeface="Arial"/>
              </a:rPr>
              <a:t>approach in </a:t>
            </a:r>
            <a:r>
              <a:rPr lang="sv-SE" sz="2000" dirty="0" err="1" smtClean="0">
                <a:latin typeface="Arial"/>
                <a:cs typeface="Arial"/>
              </a:rPr>
              <a:t>detail</a:t>
            </a:r>
            <a:r>
              <a:rPr lang="sv-SE" sz="2000" dirty="0" smtClean="0">
                <a:latin typeface="Arial"/>
                <a:cs typeface="Arial"/>
              </a:rPr>
              <a:t>. </a:t>
            </a:r>
            <a:r>
              <a:rPr lang="sv-SE" sz="2000" dirty="0" err="1" smtClean="0">
                <a:latin typeface="Arial"/>
                <a:cs typeface="Arial"/>
              </a:rPr>
              <a:t>Contains</a:t>
            </a:r>
            <a:r>
              <a:rPr lang="sv-SE" sz="2000" dirty="0" smtClean="0">
                <a:latin typeface="Arial"/>
                <a:cs typeface="Arial"/>
              </a:rPr>
              <a:t> presentations </a:t>
            </a:r>
            <a:r>
              <a:rPr lang="sv-SE" sz="2000" dirty="0" err="1" smtClean="0">
                <a:latin typeface="Arial"/>
                <a:cs typeface="Arial"/>
              </a:rPr>
              <a:t>of</a:t>
            </a:r>
            <a:r>
              <a:rPr lang="sv-SE" sz="2000" dirty="0">
                <a:latin typeface="Arial"/>
                <a:cs typeface="Arial"/>
              </a:rPr>
              <a:t/>
            </a:r>
            <a:br>
              <a:rPr lang="sv-SE" sz="2000" dirty="0">
                <a:latin typeface="Arial"/>
                <a:cs typeface="Arial"/>
              </a:rPr>
            </a:br>
            <a:r>
              <a:rPr lang="sv-SE" sz="2000" dirty="0" smtClean="0">
                <a:latin typeface="Arial"/>
                <a:cs typeface="Arial"/>
              </a:rPr>
              <a:t>real </a:t>
            </a:r>
            <a:r>
              <a:rPr lang="sv-SE" sz="2000" dirty="0" err="1" smtClean="0">
                <a:latin typeface="Arial"/>
                <a:cs typeface="Arial"/>
              </a:rPr>
              <a:t>life</a:t>
            </a:r>
            <a:r>
              <a:rPr lang="sv-SE" sz="2000" dirty="0" smtClean="0">
                <a:latin typeface="Arial"/>
                <a:cs typeface="Arial"/>
              </a:rPr>
              <a:t> </a:t>
            </a:r>
            <a:r>
              <a:rPr lang="sv-SE" sz="2000" dirty="0" err="1" smtClean="0">
                <a:latin typeface="Arial"/>
                <a:cs typeface="Arial"/>
              </a:rPr>
              <a:t>cases</a:t>
            </a:r>
            <a:r>
              <a:rPr lang="sv-SE" sz="2000" dirty="0" smtClean="0">
                <a:latin typeface="Arial"/>
                <a:cs typeface="Arial"/>
              </a:rPr>
              <a:t>.</a:t>
            </a:r>
            <a:endParaRPr lang="en-GB" sz="2000" dirty="0" smtClean="0">
              <a:latin typeface="Arial"/>
              <a:cs typeface="Arial"/>
            </a:endParaRPr>
          </a:p>
          <a:p>
            <a:endParaRPr lang="en-GB" sz="2000" dirty="0" smtClean="0">
              <a:latin typeface="Arial"/>
              <a:cs typeface="Arial"/>
            </a:endParaRPr>
          </a:p>
          <a:p>
            <a:r>
              <a:rPr lang="en-GB" sz="2000" dirty="0" smtClean="0">
                <a:latin typeface="Arial"/>
                <a:cs typeface="Arial"/>
              </a:rPr>
              <a:t>An early paper on capabilities. Not really related to CDD but “ideologically significant”: </a:t>
            </a:r>
            <a:r>
              <a:rPr lang="en-GB" sz="2000" dirty="0" err="1">
                <a:latin typeface="Arial"/>
                <a:cs typeface="Arial"/>
              </a:rPr>
              <a:t>Teece</a:t>
            </a:r>
            <a:r>
              <a:rPr lang="en-GB" sz="2000" dirty="0">
                <a:latin typeface="Arial"/>
                <a:cs typeface="Arial"/>
              </a:rPr>
              <a:t>, </a:t>
            </a:r>
            <a:r>
              <a:rPr lang="en-GB" sz="2000" dirty="0" smtClean="0">
                <a:latin typeface="Arial"/>
                <a:cs typeface="Arial"/>
              </a:rPr>
              <a:t>Pisano</a:t>
            </a:r>
            <a:r>
              <a:rPr lang="en-GB" sz="2000" dirty="0">
                <a:latin typeface="Arial"/>
                <a:cs typeface="Arial"/>
              </a:rPr>
              <a:t>, </a:t>
            </a:r>
            <a:r>
              <a:rPr lang="en-GB" sz="2000" dirty="0" smtClean="0">
                <a:latin typeface="Arial"/>
                <a:cs typeface="Arial"/>
              </a:rPr>
              <a:t>&amp; </a:t>
            </a:r>
            <a:r>
              <a:rPr lang="en-GB" sz="2000" dirty="0" err="1" smtClean="0">
                <a:latin typeface="Arial"/>
                <a:cs typeface="Arial"/>
              </a:rPr>
              <a:t>Shuen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smtClean="0">
                <a:latin typeface="Arial"/>
                <a:cs typeface="Arial"/>
              </a:rPr>
              <a:t>(1997</a:t>
            </a:r>
            <a:r>
              <a:rPr lang="en-GB" sz="2000" dirty="0">
                <a:latin typeface="Arial"/>
                <a:cs typeface="Arial"/>
              </a:rPr>
              <a:t>). </a:t>
            </a:r>
            <a:r>
              <a:rPr lang="en-GB" sz="1200" dirty="0">
                <a:latin typeface="Arial"/>
                <a:cs typeface="Arial"/>
                <a:hlinkClick r:id="rId4"/>
              </a:rPr>
              <a:t>"Dynamic Capabilities and Strategic Management". </a:t>
            </a:r>
            <a:r>
              <a:rPr lang="en-GB" sz="1200" i="1" dirty="0">
                <a:latin typeface="Arial"/>
                <a:cs typeface="Arial"/>
                <a:hlinkClick r:id="rId5"/>
              </a:rPr>
              <a:t>Strategic Management Journal. 18 (7): 509–533</a:t>
            </a:r>
            <a:r>
              <a:rPr lang="en-GB" sz="1200" i="1" dirty="0" smtClean="0">
                <a:latin typeface="Arial"/>
                <a:cs typeface="Arial"/>
                <a:hlinkClick r:id="rId5"/>
              </a:rPr>
              <a:t>.</a:t>
            </a:r>
            <a:r>
              <a:rPr lang="en-GB" sz="1200" i="1" dirty="0" smtClean="0">
                <a:latin typeface="Arial"/>
                <a:cs typeface="Arial"/>
              </a:rPr>
              <a:t> </a:t>
            </a:r>
            <a:r>
              <a:rPr lang="en-US" sz="1200" i="1" dirty="0">
                <a:latin typeface="Arial"/>
                <a:cs typeface="Arial"/>
                <a:hlinkClick r:id="rId4"/>
              </a:rPr>
              <a:t>http://onlinelibrary.wiley.com/doi/10.1002/(SICI)1097-0266(199708)18:7%3C509::AID-SMJ882%3E3.0.CO;2-Z/</a:t>
            </a:r>
            <a:r>
              <a:rPr lang="en-US" sz="1200" i="1" dirty="0" smtClean="0">
                <a:latin typeface="Arial"/>
                <a:cs typeface="Arial"/>
                <a:hlinkClick r:id="rId4"/>
              </a:rPr>
              <a:t>epdf</a:t>
            </a:r>
            <a:r>
              <a:rPr lang="en-US" sz="1200" i="1" dirty="0" smtClean="0">
                <a:latin typeface="Arial"/>
                <a:cs typeface="Arial"/>
              </a:rPr>
              <a:t> </a:t>
            </a:r>
            <a:endParaRPr lang="en-GB" sz="1200" dirty="0">
              <a:latin typeface="Arial"/>
              <a:cs typeface="Arial"/>
            </a:endParaRPr>
          </a:p>
          <a:p>
            <a:endParaRPr lang="en-US" sz="2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7008" y="1417638"/>
            <a:ext cx="2171700" cy="327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4540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422" y="3511301"/>
            <a:ext cx="4421592" cy="1785333"/>
          </a:xfrm>
          <a:prstGeom prst="rect">
            <a:avLst/>
          </a:prstGeom>
        </p:spPr>
      </p:pic>
      <p:pic>
        <p:nvPicPr>
          <p:cNvPr id="17" name="Shape 1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48407" y="5296634"/>
            <a:ext cx="2431303" cy="1519849"/>
          </a:xfrm>
          <a:prstGeom prst="rect">
            <a:avLst/>
          </a:prstGeom>
          <a:noFill/>
          <a:ln w="12700" cap="flat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0" name="Shape 1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48453" y="5270446"/>
            <a:ext cx="2329997" cy="1561366"/>
          </a:xfrm>
          <a:prstGeom prst="rect">
            <a:avLst/>
          </a:prstGeom>
          <a:noFill/>
          <a:ln w="12700" cap="flat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b="13729"/>
          <a:stretch/>
        </p:blipFill>
        <p:spPr>
          <a:xfrm>
            <a:off x="2148407" y="1606192"/>
            <a:ext cx="4778094" cy="1905109"/>
          </a:xfrm>
          <a:prstGeom prst="rect">
            <a:avLst/>
          </a:prstGeom>
        </p:spPr>
      </p:pic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807810" y="291246"/>
            <a:ext cx="7543800" cy="5727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E95D0F"/>
              </a:buClr>
              <a:buSzPct val="25000"/>
              <a:buFont typeface="Calibri"/>
              <a:buNone/>
            </a:pPr>
            <a:r>
              <a:rPr lang="en-US" sz="3200" dirty="0" smtClean="0">
                <a:solidFill>
                  <a:srgbClr val="E95D0F"/>
                </a:solidFill>
                <a:latin typeface="Calibri"/>
                <a:ea typeface="Calibri"/>
                <a:cs typeface="Calibri"/>
                <a:sym typeface="Calibri"/>
              </a:rPr>
              <a:t>The need for </a:t>
            </a:r>
            <a:r>
              <a:rPr lang="en-US" sz="3200" b="1" i="0" u="none" strike="noStrike" cap="none" baseline="0" dirty="0" smtClean="0">
                <a:solidFill>
                  <a:srgbClr val="E95D0F"/>
                </a:solidFill>
                <a:latin typeface="Calibri"/>
                <a:ea typeface="Calibri"/>
                <a:cs typeface="Calibri"/>
                <a:sym typeface="Calibri"/>
              </a:rPr>
              <a:t>capability</a:t>
            </a:r>
            <a:r>
              <a:rPr lang="en-US" sz="3200" dirty="0" smtClean="0">
                <a:solidFill>
                  <a:srgbClr val="E95D0F"/>
                </a:solidFill>
                <a:latin typeface="Calibri"/>
                <a:ea typeface="Calibri"/>
                <a:cs typeface="Calibri"/>
                <a:sym typeface="Calibri"/>
              </a:rPr>
              <a:t> as a concept</a:t>
            </a:r>
            <a:endParaRPr lang="en-US" sz="3200" b="1" i="0" u="none" strike="noStrike" cap="none" baseline="0" dirty="0">
              <a:solidFill>
                <a:srgbClr val="E95D0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Shape 145"/>
          <p:cNvSpPr/>
          <p:nvPr/>
        </p:nvSpPr>
        <p:spPr>
          <a:xfrm>
            <a:off x="7100012" y="1157111"/>
            <a:ext cx="2043987" cy="1605729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19050" cap="flat">
            <a:solidFill>
              <a:srgbClr val="698D2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en-US" sz="1600" b="0" i="0" u="none" strike="noStrike" cap="none" baseline="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16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goal</a:t>
            </a:r>
            <a:r>
              <a:rPr lang="en-US" sz="16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to accomplish, e.g.</a:t>
            </a:r>
            <a:r>
              <a:rPr lang="en-US" sz="16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efficient operations, no delays, no queues for takeoff, landing, luggage on time </a:t>
            </a:r>
            <a:endParaRPr lang="en-US" sz="1600" b="0" i="0" u="none" strike="noStrike" cap="none" baseline="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en-US" sz="16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Shape 146"/>
          <p:cNvSpPr/>
          <p:nvPr/>
        </p:nvSpPr>
        <p:spPr>
          <a:xfrm>
            <a:off x="0" y="1585413"/>
            <a:ext cx="2066875" cy="785253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19050" cap="flat">
            <a:solidFill>
              <a:srgbClr val="698D2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16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ability</a:t>
            </a:r>
            <a:r>
              <a:rPr lang="en-US" sz="16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to run the airport, </a:t>
            </a:r>
            <a:r>
              <a:rPr lang="en-US" sz="1600" b="0" i="0" u="none" strike="noStrike" cap="none" baseline="0" dirty="0" err="1" smtClean="0">
                <a:latin typeface="Calibri"/>
                <a:ea typeface="Calibri"/>
                <a:cs typeface="Calibri"/>
                <a:sym typeface="Calibri"/>
              </a:rPr>
              <a:t>e.g</a:t>
            </a:r>
            <a:r>
              <a:rPr lang="en-US" sz="16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skills, experience</a:t>
            </a:r>
            <a:endParaRPr lang="en-US" sz="16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Shape 147"/>
          <p:cNvSpPr/>
          <p:nvPr/>
        </p:nvSpPr>
        <p:spPr>
          <a:xfrm>
            <a:off x="0" y="3075523"/>
            <a:ext cx="2086679" cy="109628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19050" cap="flat">
            <a:solidFill>
              <a:srgbClr val="698D2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16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capacity</a:t>
            </a:r>
            <a:r>
              <a:rPr lang="en-US" sz="16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such as money or equipment to refuel aircraft, remove snow, ensure security</a:t>
            </a:r>
            <a:endParaRPr lang="en-US" sz="16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Shape 148"/>
          <p:cNvSpPr/>
          <p:nvPr/>
        </p:nvSpPr>
        <p:spPr>
          <a:xfrm>
            <a:off x="7100012" y="2856540"/>
            <a:ext cx="2043988" cy="171546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19050" cap="flat">
            <a:solidFill>
              <a:srgbClr val="698D2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16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context</a:t>
            </a:r>
            <a:r>
              <a:rPr lang="en-US" sz="16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in which the airport services must not shut</a:t>
            </a:r>
            <a:r>
              <a:rPr lang="en-US" sz="16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down </a:t>
            </a:r>
            <a:r>
              <a:rPr lang="en-US" sz="16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(weather, passenger intensity, </a:t>
            </a:r>
            <a:r>
              <a:rPr lang="en-US" sz="1600" b="0" i="1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other</a:t>
            </a:r>
            <a:r>
              <a:rPr lang="en-US" sz="16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events, etc.) </a:t>
            </a:r>
            <a:endParaRPr lang="en-US" sz="16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2" name="Group 151"/>
          <p:cNvGrpSpPr/>
          <p:nvPr/>
        </p:nvGrpSpPr>
        <p:grpSpPr>
          <a:xfrm>
            <a:off x="2066875" y="1959976"/>
            <a:ext cx="5033137" cy="1754294"/>
            <a:chOff x="2066875" y="1959976"/>
            <a:chExt cx="5033137" cy="1754294"/>
          </a:xfrm>
        </p:grpSpPr>
        <p:cxnSp>
          <p:nvCxnSpPr>
            <p:cNvPr id="3" name="Straight Connector 2"/>
            <p:cNvCxnSpPr>
              <a:stCxn id="145" idx="1"/>
              <a:endCxn id="11" idx="3"/>
            </p:cNvCxnSpPr>
            <p:nvPr/>
          </p:nvCxnSpPr>
          <p:spPr>
            <a:xfrm flipH="1">
              <a:off x="5852683" y="1959976"/>
              <a:ext cx="1247329" cy="1333436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48" idx="1"/>
              <a:endCxn id="11" idx="3"/>
            </p:cNvCxnSpPr>
            <p:nvPr/>
          </p:nvCxnSpPr>
          <p:spPr>
            <a:xfrm flipH="1" flipV="1">
              <a:off x="5852683" y="3293412"/>
              <a:ext cx="1247329" cy="420858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46" idx="3"/>
              <a:endCxn id="11" idx="1"/>
            </p:cNvCxnSpPr>
            <p:nvPr/>
          </p:nvCxnSpPr>
          <p:spPr>
            <a:xfrm>
              <a:off x="2066875" y="1978040"/>
              <a:ext cx="1036226" cy="1315372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47" idx="3"/>
              <a:endCxn id="11" idx="1"/>
            </p:cNvCxnSpPr>
            <p:nvPr/>
          </p:nvCxnSpPr>
          <p:spPr>
            <a:xfrm flipV="1">
              <a:off x="2086679" y="3293412"/>
              <a:ext cx="1016422" cy="330254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3103101" y="3075523"/>
              <a:ext cx="2749582" cy="435778"/>
            </a:xfrm>
            <a:prstGeom prst="rect">
              <a:avLst/>
            </a:prstGeom>
            <a:solidFill>
              <a:srgbClr val="FF6600"/>
            </a:solidFill>
            <a:ln w="38100" cmpd="sng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/>
                <a:t>Capability: normal day</a:t>
              </a:r>
              <a:endParaRPr lang="en-US" sz="1800" b="1" dirty="0"/>
            </a:p>
          </p:txBody>
        </p:sp>
      </p:grpSp>
      <p:sp>
        <p:nvSpPr>
          <p:cNvPr id="43" name="Rectangle 42"/>
          <p:cNvSpPr/>
          <p:nvPr/>
        </p:nvSpPr>
        <p:spPr>
          <a:xfrm>
            <a:off x="3103101" y="4790022"/>
            <a:ext cx="2749582" cy="435778"/>
          </a:xfrm>
          <a:prstGeom prst="rect">
            <a:avLst/>
          </a:prstGeom>
          <a:solidFill>
            <a:srgbClr val="FF6600"/>
          </a:soli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/>
              <a:t>Capability: normal day + VPOTUS</a:t>
            </a:r>
            <a:endParaRPr lang="en-US" sz="1800" b="1" dirty="0"/>
          </a:p>
        </p:txBody>
      </p:sp>
      <p:sp>
        <p:nvSpPr>
          <p:cNvPr id="52" name="Rectangle 51"/>
          <p:cNvSpPr/>
          <p:nvPr/>
        </p:nvSpPr>
        <p:spPr>
          <a:xfrm>
            <a:off x="3103101" y="6161359"/>
            <a:ext cx="2749582" cy="655124"/>
          </a:xfrm>
          <a:prstGeom prst="rect">
            <a:avLst/>
          </a:prstGeom>
          <a:solidFill>
            <a:srgbClr val="FF6600"/>
          </a:soli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/>
              <a:t>Capability: snowstorm + runaways closed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12825211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/>
      <p:bldP spid="146" grpId="0" animBg="1"/>
      <p:bldP spid="147" grpId="0" animBg="1"/>
      <p:bldP spid="148" grpId="0" animBg="1"/>
      <p:bldP spid="43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388692" y="100898"/>
            <a:ext cx="8359772" cy="572797"/>
          </a:xfrm>
          <a:prstGeom prst="rect">
            <a:avLst/>
          </a:prstGeom>
          <a:noFill/>
          <a:ln>
            <a:noFill/>
          </a:ln>
        </p:spPr>
        <p:txBody>
          <a:bodyPr lIns="72000" tIns="36000" rIns="72000" bIns="360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Verdana"/>
              <a:buNone/>
            </a:pPr>
            <a:r>
              <a:rPr lang="sv-SE" sz="2400" b="1" dirty="0" smtClean="0">
                <a:solidFill>
                  <a:srgbClr val="FF6600"/>
                </a:solidFill>
              </a:rPr>
              <a:t>Design </a:t>
            </a:r>
            <a:r>
              <a:rPr lang="sv-SE" sz="2400" b="1" dirty="0" err="1" smtClean="0">
                <a:solidFill>
                  <a:srgbClr val="FF6600"/>
                </a:solidFill>
              </a:rPr>
              <a:t>questions</a:t>
            </a:r>
            <a:r>
              <a:rPr lang="sv-SE" sz="2400" b="1" dirty="0" smtClean="0">
                <a:solidFill>
                  <a:srgbClr val="FF6600"/>
                </a:solidFill>
              </a:rPr>
              <a:t> </a:t>
            </a:r>
            <a:r>
              <a:rPr lang="sv-SE" sz="2400" b="1" dirty="0" err="1" smtClean="0">
                <a:solidFill>
                  <a:srgbClr val="FF6600"/>
                </a:solidFill>
              </a:rPr>
              <a:t>to</a:t>
            </a:r>
            <a:r>
              <a:rPr lang="sv-SE" sz="2400" b="1" dirty="0" smtClean="0">
                <a:solidFill>
                  <a:srgbClr val="FF6600"/>
                </a:solidFill>
              </a:rPr>
              <a:t> </a:t>
            </a:r>
            <a:r>
              <a:rPr lang="sv-SE" sz="2400" b="1" dirty="0" err="1" smtClean="0">
                <a:solidFill>
                  <a:srgbClr val="FF6600"/>
                </a:solidFill>
              </a:rPr>
              <a:t>address</a:t>
            </a:r>
            <a:r>
              <a:rPr lang="sv-SE" sz="2400" b="1" dirty="0" smtClean="0">
                <a:solidFill>
                  <a:srgbClr val="FF6600"/>
                </a:solidFill>
              </a:rPr>
              <a:t> and the definition </a:t>
            </a:r>
            <a:r>
              <a:rPr lang="sv-SE" sz="2400" b="1" dirty="0" err="1" smtClean="0">
                <a:solidFill>
                  <a:srgbClr val="FF6600"/>
                </a:solidFill>
              </a:rPr>
              <a:t>of</a:t>
            </a:r>
            <a:r>
              <a:rPr lang="sv-SE" sz="2400" b="1" dirty="0" smtClean="0">
                <a:solidFill>
                  <a:srgbClr val="FF6600"/>
                </a:solidFill>
              </a:rPr>
              <a:t> </a:t>
            </a:r>
            <a:r>
              <a:rPr lang="sv-SE" sz="2400" b="1" dirty="0" err="1" smtClean="0">
                <a:solidFill>
                  <a:srgbClr val="FF6600"/>
                </a:solidFill>
              </a:rPr>
              <a:t>capability</a:t>
            </a:r>
            <a:endParaRPr lang="sv-SE" sz="2400" b="1" dirty="0">
              <a:solidFill>
                <a:srgbClr val="FF6600"/>
              </a:solidFill>
            </a:endParaRPr>
          </a:p>
        </p:txBody>
      </p:sp>
      <p:sp>
        <p:nvSpPr>
          <p:cNvPr id="5" name="Shape 281"/>
          <p:cNvSpPr txBox="1">
            <a:spLocks/>
          </p:cNvSpPr>
          <p:nvPr/>
        </p:nvSpPr>
        <p:spPr>
          <a:xfrm>
            <a:off x="4470399" y="1460033"/>
            <a:ext cx="4793675" cy="42012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45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000" b="0" i="0" u="none" strike="noStrike" cap="none" baseline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  <a:rtl val="0"/>
              </a:defRPr>
            </a:lvl1pPr>
            <a:lvl2pPr marL="4572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 baseline="0">
                <a:solidFill>
                  <a:srgbClr val="889EB4"/>
                </a:solidFill>
                <a:latin typeface="Verdana"/>
                <a:ea typeface="Verdana"/>
                <a:cs typeface="Verdana"/>
                <a:sym typeface="Verdana"/>
                <a:rtl val="0"/>
              </a:defRPr>
            </a:lvl2pPr>
            <a:lvl3pPr marL="9144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Font typeface="Verdana"/>
              <a:buNone/>
              <a:defRPr sz="2000" b="0" i="0" u="none" strike="noStrike" cap="none" baseline="0">
                <a:solidFill>
                  <a:srgbClr val="889EB4"/>
                </a:solidFill>
                <a:latin typeface="Verdana"/>
                <a:ea typeface="Verdana"/>
                <a:cs typeface="Verdana"/>
                <a:sym typeface="Verdana"/>
                <a:rtl val="0"/>
              </a:defRPr>
            </a:lvl3pPr>
            <a:lvl4pPr marL="1371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Verdana"/>
              <a:buNone/>
              <a:defRPr sz="2000" b="0" i="0" u="none" strike="noStrike" cap="none" baseline="0">
                <a:solidFill>
                  <a:srgbClr val="889EB4"/>
                </a:solidFill>
                <a:latin typeface="Verdana"/>
                <a:ea typeface="Verdana"/>
                <a:cs typeface="Verdana"/>
                <a:sym typeface="Verdana"/>
                <a:rtl val="0"/>
              </a:defRPr>
            </a:lvl4pPr>
            <a:lvl5pPr marL="18288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Font typeface="Verdana"/>
              <a:buNone/>
              <a:defRPr sz="2000" b="0" i="0" u="none" strike="noStrike" cap="none" baseline="0">
                <a:solidFill>
                  <a:srgbClr val="889EB4"/>
                </a:solidFill>
                <a:latin typeface="Verdana"/>
                <a:ea typeface="Verdana"/>
                <a:cs typeface="Verdana"/>
                <a:sym typeface="Verdana"/>
                <a:rtl val="0"/>
              </a:defRPr>
            </a:lvl5pPr>
            <a:lvl6pPr marL="22860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EB4"/>
              </a:buClr>
              <a:buFont typeface="Calibri"/>
              <a:buNone/>
              <a:defRPr sz="2000" b="0" i="0" u="none" strike="noStrike" cap="none" baseline="0">
                <a:solidFill>
                  <a:srgbClr val="889EB4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EB4"/>
              </a:buClr>
              <a:buFont typeface="Calibri"/>
              <a:buNone/>
              <a:defRPr sz="2000" b="0" i="0" u="none" strike="noStrike" cap="none" baseline="0">
                <a:solidFill>
                  <a:srgbClr val="889EB4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EB4"/>
              </a:buClr>
              <a:buFont typeface="Calibri"/>
              <a:buNone/>
              <a:defRPr sz="2000" b="0" i="0" u="none" strike="noStrike" cap="none" baseline="0">
                <a:solidFill>
                  <a:srgbClr val="889EB4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EB4"/>
              </a:buClr>
              <a:buFont typeface="Calibri"/>
              <a:buNone/>
              <a:defRPr sz="2000" b="0" i="0" u="none" strike="noStrike" cap="none" baseline="0">
                <a:solidFill>
                  <a:srgbClr val="889EB4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pPr marL="342900" indent="-342900">
              <a:lnSpc>
                <a:spcPct val="100000"/>
              </a:lnSpc>
              <a:buClr>
                <a:srgbClr val="002F5F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002F5F"/>
                </a:solidFill>
              </a:rPr>
              <a:t>Need to know how to make choices and why </a:t>
            </a:r>
            <a:br>
              <a:rPr lang="en-US" dirty="0">
                <a:solidFill>
                  <a:srgbClr val="002F5F"/>
                </a:solidFill>
              </a:rPr>
            </a:br>
            <a:r>
              <a:rPr lang="en-US" dirty="0">
                <a:solidFill>
                  <a:srgbClr val="002F5F"/>
                </a:solidFill>
              </a:rPr>
              <a:t>(</a:t>
            </a:r>
            <a:r>
              <a:rPr lang="en-US" dirty="0">
                <a:solidFill>
                  <a:srgbClr val="0000FF"/>
                </a:solidFill>
              </a:rPr>
              <a:t>goals and KPIs</a:t>
            </a:r>
            <a:r>
              <a:rPr lang="en-US" dirty="0" smtClean="0">
                <a:solidFill>
                  <a:srgbClr val="002F5F"/>
                </a:solidFill>
              </a:rPr>
              <a:t>)</a:t>
            </a:r>
          </a:p>
          <a:p>
            <a:pPr marL="342900" indent="-342900">
              <a:lnSpc>
                <a:spcPct val="100000"/>
              </a:lnSpc>
              <a:buClr>
                <a:srgbClr val="002F5F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002F5F"/>
                </a:solidFill>
              </a:rPr>
              <a:t>Need </a:t>
            </a:r>
            <a:r>
              <a:rPr lang="en-US" dirty="0">
                <a:solidFill>
                  <a:srgbClr val="002F5F"/>
                </a:solidFill>
              </a:rPr>
              <a:t>to know how to </a:t>
            </a:r>
            <a:r>
              <a:rPr lang="en-US" dirty="0" smtClean="0">
                <a:solidFill>
                  <a:srgbClr val="002F5F"/>
                </a:solidFill>
              </a:rPr>
              <a:t>do </a:t>
            </a:r>
            <a:r>
              <a:rPr lang="en-US" dirty="0">
                <a:solidFill>
                  <a:srgbClr val="002F5F"/>
                </a:solidFill>
              </a:rPr>
              <a:t>(</a:t>
            </a:r>
            <a:r>
              <a:rPr lang="en-US" dirty="0" smtClean="0">
                <a:solidFill>
                  <a:srgbClr val="002F5F"/>
                </a:solidFill>
              </a:rPr>
              <a:t>ability - </a:t>
            </a:r>
            <a:r>
              <a:rPr lang="en-US" dirty="0" smtClean="0">
                <a:solidFill>
                  <a:srgbClr val="0000FF"/>
                </a:solidFill>
              </a:rPr>
              <a:t>processes</a:t>
            </a:r>
            <a:r>
              <a:rPr lang="en-US" dirty="0" smtClean="0">
                <a:solidFill>
                  <a:srgbClr val="002F5F"/>
                </a:solidFill>
              </a:rPr>
              <a:t>)</a:t>
            </a:r>
            <a:endParaRPr lang="en-US" dirty="0">
              <a:solidFill>
                <a:srgbClr val="002F5F"/>
              </a:solidFill>
            </a:endParaRPr>
          </a:p>
          <a:p>
            <a:pPr marL="342900" indent="-342900">
              <a:lnSpc>
                <a:spcPct val="100000"/>
              </a:lnSpc>
              <a:buClr>
                <a:srgbClr val="002F5F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002F5F"/>
                </a:solidFill>
              </a:rPr>
              <a:t>Need to have </a:t>
            </a:r>
            <a:r>
              <a:rPr lang="en-US" dirty="0" smtClean="0">
                <a:solidFill>
                  <a:srgbClr val="002F5F"/>
                </a:solidFill>
              </a:rPr>
              <a:t>capacity (</a:t>
            </a:r>
            <a:r>
              <a:rPr lang="en-US" dirty="0" smtClean="0">
                <a:solidFill>
                  <a:srgbClr val="0000FF"/>
                </a:solidFill>
              </a:rPr>
              <a:t>resources</a:t>
            </a:r>
            <a:r>
              <a:rPr lang="en-US" dirty="0" smtClean="0">
                <a:solidFill>
                  <a:srgbClr val="002F5F"/>
                </a:solidFill>
              </a:rPr>
              <a:t>)</a:t>
            </a:r>
            <a:endParaRPr lang="en-US" dirty="0">
              <a:solidFill>
                <a:srgbClr val="002F5F"/>
              </a:solidFill>
            </a:endParaRPr>
          </a:p>
          <a:p>
            <a:pPr marL="342900" indent="-342900">
              <a:lnSpc>
                <a:spcPct val="100000"/>
              </a:lnSpc>
              <a:buClr>
                <a:srgbClr val="002F5F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002F5F"/>
                </a:solidFill>
              </a:rPr>
              <a:t>Need to know when to do what  (</a:t>
            </a:r>
            <a:r>
              <a:rPr lang="en-US" dirty="0">
                <a:solidFill>
                  <a:srgbClr val="0000FF"/>
                </a:solidFill>
              </a:rPr>
              <a:t>context</a:t>
            </a:r>
            <a:r>
              <a:rPr lang="en-US" dirty="0">
                <a:solidFill>
                  <a:srgbClr val="002F5F"/>
                </a:solidFill>
              </a:rPr>
              <a:t>)</a:t>
            </a:r>
          </a:p>
          <a:p>
            <a:pPr marL="342900" indent="-342900">
              <a:lnSpc>
                <a:spcPct val="100000"/>
              </a:lnSpc>
              <a:buClr>
                <a:srgbClr val="002F5F"/>
              </a:buClr>
              <a:buFont typeface="Arial" pitchFamily="34" charset="0"/>
              <a:buChar char="•"/>
            </a:pPr>
            <a:r>
              <a:rPr lang="sv-SE" dirty="0" smtClean="0">
                <a:solidFill>
                  <a:srgbClr val="002F5F"/>
                </a:solidFill>
              </a:rPr>
              <a:t>Need </a:t>
            </a:r>
            <a:r>
              <a:rPr lang="sv-SE" dirty="0">
                <a:solidFill>
                  <a:srgbClr val="002F5F"/>
                </a:solidFill>
              </a:rPr>
              <a:t>to be able to do </a:t>
            </a:r>
            <a:r>
              <a:rPr lang="sv-SE" dirty="0" smtClean="0">
                <a:solidFill>
                  <a:srgbClr val="002F5F"/>
                </a:solidFill>
              </a:rPr>
              <a:t>repetitively </a:t>
            </a:r>
            <a:r>
              <a:rPr lang="sv-SE" dirty="0">
                <a:solidFill>
                  <a:srgbClr val="002F5F"/>
                </a:solidFill>
              </a:rPr>
              <a:t>(</a:t>
            </a:r>
            <a:r>
              <a:rPr lang="sv-SE" dirty="0" err="1">
                <a:solidFill>
                  <a:srgbClr val="0000FF"/>
                </a:solidFill>
              </a:rPr>
              <a:t>patterns</a:t>
            </a:r>
            <a:r>
              <a:rPr lang="sv-SE" dirty="0" smtClean="0">
                <a:solidFill>
                  <a:srgbClr val="002F5F"/>
                </a:solidFill>
              </a:rPr>
              <a:t>)</a:t>
            </a:r>
            <a:endParaRPr lang="en-US" dirty="0">
              <a:solidFill>
                <a:srgbClr val="002F5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53" y="948147"/>
            <a:ext cx="3038983" cy="22762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34587" y="5670651"/>
            <a:ext cx="5290301" cy="1015663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Capability is the ability and capacity that enable an enterprise to achieve a business goal in a certain context.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33233"/>
            <a:ext cx="4470400" cy="954447"/>
          </a:xfrm>
          <a:prstGeom prst="rect">
            <a:avLst/>
          </a:prstGeom>
          <a:ln>
            <a:solidFill>
              <a:srgbClr val="95B3D7"/>
            </a:solidFill>
          </a:ln>
        </p:spPr>
      </p:pic>
    </p:spTree>
    <p:extLst>
      <p:ext uri="{BB962C8B-B14F-4D97-AF65-F5344CB8AC3E}">
        <p14:creationId xmlns:p14="http://schemas.microsoft.com/office/powerpoint/2010/main" val="279637286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capability is and is not 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116136" y="2129810"/>
            <a:ext cx="6786941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CDD definition: Capability </a:t>
            </a:r>
            <a:r>
              <a:rPr lang="en-US" sz="2000" dirty="0"/>
              <a:t>is </a:t>
            </a:r>
            <a:r>
              <a:rPr lang="en-US" sz="2000" i="1" dirty="0"/>
              <a:t>the ability and capacity that enable an enterprise to achieve a business goal in a certain context</a:t>
            </a:r>
            <a:r>
              <a:rPr lang="en-US" sz="20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197958"/>
            <a:ext cx="9144000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In very general terms is can be anything. So, the point here are in terms of CDD which is to a large extent compatible to the EA frameworks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18974" y="3080443"/>
            <a:ext cx="4290633" cy="3357828"/>
          </a:xfrm>
          <a:prstGeom prst="rect">
            <a:avLst/>
          </a:prstGeom>
          <a:solidFill>
            <a:srgbClr val="33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It is a development construct</a:t>
            </a:r>
          </a:p>
          <a:p>
            <a:pPr algn="ctr"/>
            <a:r>
              <a:rPr lang="en-GB" dirty="0" smtClean="0"/>
              <a:t>It changes over time</a:t>
            </a:r>
          </a:p>
          <a:p>
            <a:pPr algn="ctr"/>
            <a:r>
              <a:rPr lang="en-GB" dirty="0" smtClean="0"/>
              <a:t>It depends on the situation</a:t>
            </a:r>
          </a:p>
          <a:p>
            <a:pPr algn="ctr"/>
            <a:r>
              <a:rPr lang="en-GB" dirty="0" smtClean="0"/>
              <a:t>It can be configured and adjusted</a:t>
            </a:r>
          </a:p>
          <a:p>
            <a:pPr algn="ctr"/>
            <a:r>
              <a:rPr lang="en-GB" dirty="0" smtClean="0"/>
              <a:t>It is critical to the organization</a:t>
            </a:r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It is defined by a meta-model (see MODAF, NAF, CDD)</a:t>
            </a:r>
          </a:p>
          <a:p>
            <a:pPr algn="ctr"/>
            <a:r>
              <a:rPr lang="en-GB" dirty="0" smtClean="0"/>
              <a:t>It is associated to a development approach and has (some) tool support</a:t>
            </a:r>
          </a:p>
          <a:p>
            <a:pPr marL="285750" indent="-285750" algn="ctr">
              <a:buFontTx/>
              <a:buChar char="-"/>
            </a:pP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655591" y="3080443"/>
            <a:ext cx="4177191" cy="33578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It is </a:t>
            </a:r>
            <a:r>
              <a:rPr lang="en-GB" i="1" dirty="0" smtClean="0"/>
              <a:t>not</a:t>
            </a:r>
            <a:r>
              <a:rPr lang="en-GB" dirty="0" smtClean="0"/>
              <a:t> anything that the company can do</a:t>
            </a:r>
          </a:p>
          <a:p>
            <a:pPr algn="ctr"/>
            <a:r>
              <a:rPr lang="en-GB" dirty="0" smtClean="0"/>
              <a:t>It is </a:t>
            </a:r>
            <a:r>
              <a:rPr lang="en-GB" i="1" dirty="0" smtClean="0"/>
              <a:t>not</a:t>
            </a:r>
            <a:r>
              <a:rPr lang="en-GB" dirty="0" smtClean="0"/>
              <a:t> a service or process</a:t>
            </a:r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It is </a:t>
            </a:r>
            <a:r>
              <a:rPr lang="en-GB" i="1" dirty="0" smtClean="0"/>
              <a:t>not</a:t>
            </a:r>
            <a:r>
              <a:rPr lang="en-GB" dirty="0" smtClean="0"/>
              <a:t> the same as capability in the Capability Maturity Model of SEI</a:t>
            </a:r>
          </a:p>
          <a:p>
            <a:pPr algn="ctr"/>
            <a:r>
              <a:rPr lang="en-GB" dirty="0"/>
              <a:t>It is </a:t>
            </a:r>
            <a:r>
              <a:rPr lang="en-GB" i="1" dirty="0"/>
              <a:t>not</a:t>
            </a:r>
            <a:r>
              <a:rPr lang="en-GB" dirty="0"/>
              <a:t> the same as EA </a:t>
            </a:r>
            <a:r>
              <a:rPr lang="en-GB" dirty="0" smtClean="0"/>
              <a:t>capability*</a:t>
            </a:r>
            <a:endParaRPr lang="en-GB" dirty="0"/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It is </a:t>
            </a:r>
            <a:r>
              <a:rPr lang="en-GB" i="1" dirty="0" smtClean="0"/>
              <a:t>not</a:t>
            </a:r>
            <a:r>
              <a:rPr lang="en-GB" dirty="0" smtClean="0"/>
              <a:t> poorly defined and confusing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It is </a:t>
            </a:r>
            <a:r>
              <a:rPr lang="en-GB" i="1" dirty="0" smtClean="0"/>
              <a:t>not</a:t>
            </a:r>
            <a:r>
              <a:rPr lang="en-GB" dirty="0" smtClean="0"/>
              <a:t> applicable to all business and IT problems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69703" y="6466493"/>
            <a:ext cx="4063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/>
              <a:t>*EA capability means the capability of a organization tasked to perform EA within some setting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237578583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661335" y="1975628"/>
            <a:ext cx="1906283" cy="821141"/>
          </a:xfrm>
          <a:prstGeom prst="roundRect">
            <a:avLst/>
          </a:prstGeom>
          <a:solidFill>
            <a:srgbClr val="D7E4BD"/>
          </a:solidFill>
          <a:ln w="6350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  <a:latin typeface="Arial Narrow"/>
                <a:cs typeface="Arial Narrow"/>
              </a:rPr>
              <a:t>G-3. To provide efficient development methodology</a:t>
            </a:r>
            <a:endParaRPr lang="en-GB" sz="1600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24837" y="3244198"/>
            <a:ext cx="1196093" cy="918468"/>
          </a:xfrm>
          <a:prstGeom prst="roundRect">
            <a:avLst/>
          </a:prstGeom>
          <a:solidFill>
            <a:srgbClr val="D7E4BD"/>
          </a:solidFill>
          <a:ln w="6350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  <a:latin typeface="Arial Narrow"/>
                <a:cs typeface="Arial Narrow"/>
              </a:rPr>
              <a:t>G-10. To design capabilities</a:t>
            </a:r>
            <a:endParaRPr lang="en-GB" sz="1600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66732" y="4691968"/>
            <a:ext cx="1183478" cy="1210924"/>
          </a:xfrm>
          <a:prstGeom prst="roundRect">
            <a:avLst/>
          </a:prstGeom>
          <a:solidFill>
            <a:srgbClr val="D7E4BD"/>
          </a:solidFill>
          <a:ln w="6350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  <a:latin typeface="Arial Narrow"/>
                <a:cs typeface="Arial Narrow"/>
              </a:rPr>
              <a:t>G-10. To design capabilities</a:t>
            </a:r>
            <a:endParaRPr lang="en-GB" sz="1600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cxnSp>
        <p:nvCxnSpPr>
          <p:cNvPr id="8" name="Straight Arrow Connector 7"/>
          <p:cNvCxnSpPr>
            <a:stCxn id="5" idx="0"/>
            <a:endCxn id="4" idx="2"/>
          </p:cNvCxnSpPr>
          <p:nvPr/>
        </p:nvCxnSpPr>
        <p:spPr>
          <a:xfrm flipV="1">
            <a:off x="2822884" y="2796769"/>
            <a:ext cx="1791593" cy="44742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476585" y="4691968"/>
            <a:ext cx="1043693" cy="1210924"/>
          </a:xfrm>
          <a:prstGeom prst="roundRect">
            <a:avLst/>
          </a:prstGeom>
          <a:solidFill>
            <a:srgbClr val="D7E4BD"/>
          </a:solidFill>
          <a:ln w="6350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  <a:latin typeface="Arial Narrow"/>
                <a:cs typeface="Arial Narrow"/>
              </a:rPr>
              <a:t>G-27. To identify capability metrics</a:t>
            </a:r>
            <a:endParaRPr lang="en-GB" sz="1600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89879" y="4668626"/>
            <a:ext cx="1109741" cy="1234266"/>
          </a:xfrm>
          <a:prstGeom prst="roundRect">
            <a:avLst/>
          </a:prstGeom>
          <a:solidFill>
            <a:srgbClr val="D7E4BD"/>
          </a:solidFill>
          <a:ln w="6350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  <a:latin typeface="Arial Narrow"/>
                <a:cs typeface="Arial Narrow"/>
              </a:rPr>
              <a:t>G-26. To customize services according to context</a:t>
            </a:r>
            <a:endParaRPr lang="en-GB" sz="1600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757405" y="4668626"/>
            <a:ext cx="1363562" cy="1234266"/>
          </a:xfrm>
          <a:prstGeom prst="roundRect">
            <a:avLst/>
          </a:prstGeom>
          <a:solidFill>
            <a:srgbClr val="D7E4BD"/>
          </a:solidFill>
          <a:ln w="6350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  <a:latin typeface="Arial Narrow"/>
                <a:cs typeface="Arial Narrow"/>
              </a:rPr>
              <a:t>G-25. To reuse existing components and best practices</a:t>
            </a:r>
            <a:endParaRPr lang="en-GB" sz="1600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cxnSp>
        <p:nvCxnSpPr>
          <p:cNvPr id="13" name="Straight Arrow Connector 12"/>
          <p:cNvCxnSpPr>
            <a:stCxn id="9" idx="0"/>
            <a:endCxn id="5" idx="2"/>
          </p:cNvCxnSpPr>
          <p:nvPr/>
        </p:nvCxnSpPr>
        <p:spPr>
          <a:xfrm flipV="1">
            <a:off x="998432" y="4162666"/>
            <a:ext cx="1824452" cy="5293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0"/>
            <a:endCxn id="5" idx="2"/>
          </p:cNvCxnSpPr>
          <p:nvPr/>
        </p:nvCxnSpPr>
        <p:spPr>
          <a:xfrm flipV="1">
            <a:off x="2144750" y="4162666"/>
            <a:ext cx="678134" cy="5059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0"/>
            <a:endCxn id="5" idx="2"/>
          </p:cNvCxnSpPr>
          <p:nvPr/>
        </p:nvCxnSpPr>
        <p:spPr>
          <a:xfrm flipH="1" flipV="1">
            <a:off x="2822884" y="4162666"/>
            <a:ext cx="616302" cy="5059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0"/>
            <a:endCxn id="5" idx="2"/>
          </p:cNvCxnSpPr>
          <p:nvPr/>
        </p:nvCxnSpPr>
        <p:spPr>
          <a:xfrm flipH="1" flipV="1">
            <a:off x="2822884" y="4162666"/>
            <a:ext cx="1935587" cy="5293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6285547" y="3261172"/>
            <a:ext cx="1196093" cy="923685"/>
          </a:xfrm>
          <a:prstGeom prst="roundRect">
            <a:avLst/>
          </a:prstGeom>
          <a:solidFill>
            <a:srgbClr val="D7E4BD"/>
          </a:solidFill>
          <a:ln w="6350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  <a:latin typeface="Arial Narrow"/>
                <a:cs typeface="Arial Narrow"/>
              </a:rPr>
              <a:t>G-9. To capability delivery adjustment</a:t>
            </a:r>
            <a:endParaRPr lang="en-GB" sz="1600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5418856" y="4654736"/>
            <a:ext cx="963512" cy="1248156"/>
          </a:xfrm>
          <a:prstGeom prst="roundRect">
            <a:avLst/>
          </a:prstGeom>
          <a:solidFill>
            <a:srgbClr val="D7E4BD"/>
          </a:solidFill>
          <a:ln w="6350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  <a:latin typeface="Arial Narrow"/>
                <a:cs typeface="Arial Narrow"/>
              </a:rPr>
              <a:t>G-21. To monitor context</a:t>
            </a:r>
            <a:endParaRPr lang="en-GB" sz="1600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438216" y="4652955"/>
            <a:ext cx="1073811" cy="1249937"/>
          </a:xfrm>
          <a:prstGeom prst="roundRect">
            <a:avLst/>
          </a:prstGeom>
          <a:solidFill>
            <a:srgbClr val="D7E4BD"/>
          </a:solidFill>
          <a:ln w="6350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  <a:latin typeface="Arial Narrow"/>
                <a:cs typeface="Arial Narrow"/>
              </a:rPr>
              <a:t>G-20. To monitor process execution</a:t>
            </a:r>
            <a:endParaRPr lang="en-GB" sz="1600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cxnSp>
        <p:nvCxnSpPr>
          <p:cNvPr id="41" name="Straight Arrow Connector 40"/>
          <p:cNvCxnSpPr>
            <a:stCxn id="39" idx="0"/>
            <a:endCxn id="38" idx="2"/>
          </p:cNvCxnSpPr>
          <p:nvPr/>
        </p:nvCxnSpPr>
        <p:spPr>
          <a:xfrm flipV="1">
            <a:off x="5900612" y="4184857"/>
            <a:ext cx="982982" cy="4698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40" idx="0"/>
            <a:endCxn id="38" idx="2"/>
          </p:cNvCxnSpPr>
          <p:nvPr/>
        </p:nvCxnSpPr>
        <p:spPr>
          <a:xfrm flipH="1" flipV="1">
            <a:off x="6883594" y="4184857"/>
            <a:ext cx="91528" cy="4680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7570186" y="4637925"/>
            <a:ext cx="1313242" cy="1264967"/>
          </a:xfrm>
          <a:prstGeom prst="roundRect">
            <a:avLst/>
          </a:prstGeom>
          <a:solidFill>
            <a:srgbClr val="D7E4BD"/>
          </a:solidFill>
          <a:ln w="6350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  <a:latin typeface="Arial Narrow"/>
                <a:cs typeface="Arial Narrow"/>
              </a:rPr>
              <a:t>G-19. To meet performance and SLA requirements</a:t>
            </a:r>
            <a:endParaRPr lang="en-GB" sz="1600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cxnSp>
        <p:nvCxnSpPr>
          <p:cNvPr id="48" name="Straight Arrow Connector 47"/>
          <p:cNvCxnSpPr>
            <a:stCxn id="47" idx="0"/>
            <a:endCxn id="38" idx="2"/>
          </p:cNvCxnSpPr>
          <p:nvPr/>
        </p:nvCxnSpPr>
        <p:spPr>
          <a:xfrm flipH="1" flipV="1">
            <a:off x="6883594" y="4184857"/>
            <a:ext cx="1343213" cy="4530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38" idx="0"/>
            <a:endCxn id="4" idx="2"/>
          </p:cNvCxnSpPr>
          <p:nvPr/>
        </p:nvCxnSpPr>
        <p:spPr>
          <a:xfrm flipH="1" flipV="1">
            <a:off x="4614477" y="2796769"/>
            <a:ext cx="2269117" cy="4644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6605294" y="1975628"/>
            <a:ext cx="1987339" cy="821141"/>
          </a:xfrm>
          <a:prstGeom prst="roundRect">
            <a:avLst/>
          </a:prstGeom>
          <a:solidFill>
            <a:srgbClr val="D7E4BD"/>
          </a:solidFill>
          <a:ln w="6350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  <a:latin typeface="Arial Narrow"/>
                <a:cs typeface="Arial Narrow"/>
              </a:rPr>
              <a:t>G-8. To have a capability management lifecycle</a:t>
            </a:r>
            <a:endParaRPr lang="en-GB" sz="1600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cxnSp>
        <p:nvCxnSpPr>
          <p:cNvPr id="55" name="Straight Arrow Connector 54"/>
          <p:cNvCxnSpPr>
            <a:stCxn id="54" idx="1"/>
            <a:endCxn id="4" idx="3"/>
          </p:cNvCxnSpPr>
          <p:nvPr/>
        </p:nvCxnSpPr>
        <p:spPr>
          <a:xfrm flipH="1">
            <a:off x="5567618" y="2386199"/>
            <a:ext cx="103767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/>
          <p:cNvSpPr/>
          <p:nvPr/>
        </p:nvSpPr>
        <p:spPr>
          <a:xfrm>
            <a:off x="914087" y="1975628"/>
            <a:ext cx="1763832" cy="821141"/>
          </a:xfrm>
          <a:prstGeom prst="roundRect">
            <a:avLst/>
          </a:prstGeom>
          <a:solidFill>
            <a:srgbClr val="D7E4BD"/>
          </a:solidFill>
          <a:ln w="6350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  <a:latin typeface="Arial Narrow"/>
                <a:cs typeface="Arial Narrow"/>
              </a:rPr>
              <a:t>G-1. To increase value of business services</a:t>
            </a:r>
            <a:endParaRPr lang="en-GB" sz="1600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cxnSp>
        <p:nvCxnSpPr>
          <p:cNvPr id="59" name="Straight Arrow Connector 58"/>
          <p:cNvCxnSpPr>
            <a:stCxn id="4" idx="1"/>
            <a:endCxn id="58" idx="3"/>
          </p:cNvCxnSpPr>
          <p:nvPr/>
        </p:nvCxnSpPr>
        <p:spPr>
          <a:xfrm flipH="1">
            <a:off x="2677919" y="2386199"/>
            <a:ext cx="98341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5" name="Group 144"/>
          <p:cNvGrpSpPr/>
          <p:nvPr/>
        </p:nvGrpSpPr>
        <p:grpSpPr>
          <a:xfrm>
            <a:off x="1300326" y="4360926"/>
            <a:ext cx="668723" cy="276999"/>
            <a:chOff x="676058" y="2982579"/>
            <a:chExt cx="668723" cy="276999"/>
          </a:xfrm>
        </p:grpSpPr>
        <p:sp>
          <p:nvSpPr>
            <p:cNvPr id="143" name="Rectangle 142"/>
            <p:cNvSpPr/>
            <p:nvPr/>
          </p:nvSpPr>
          <p:spPr>
            <a:xfrm>
              <a:off x="711397" y="3041370"/>
              <a:ext cx="598045" cy="1594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676058" y="2982579"/>
              <a:ext cx="6687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latin typeface="Arial Narrow"/>
                  <a:cs typeface="Arial Narrow"/>
                </a:rPr>
                <a:t>supports</a:t>
              </a:r>
              <a:endParaRPr lang="en-GB" sz="1200" dirty="0">
                <a:latin typeface="Arial Narrow"/>
                <a:cs typeface="Arial Narrow"/>
              </a:endParaRPr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1986324" y="4374826"/>
            <a:ext cx="668723" cy="276999"/>
            <a:chOff x="676058" y="2982579"/>
            <a:chExt cx="668723" cy="276999"/>
          </a:xfrm>
        </p:grpSpPr>
        <p:sp>
          <p:nvSpPr>
            <p:cNvPr id="147" name="Rectangle 146"/>
            <p:cNvSpPr/>
            <p:nvPr/>
          </p:nvSpPr>
          <p:spPr>
            <a:xfrm>
              <a:off x="711397" y="3041370"/>
              <a:ext cx="598045" cy="1594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676058" y="2982579"/>
              <a:ext cx="6687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latin typeface="Arial Narrow"/>
                  <a:cs typeface="Arial Narrow"/>
                </a:rPr>
                <a:t>supports</a:t>
              </a:r>
              <a:endParaRPr lang="en-GB" sz="1200" dirty="0">
                <a:latin typeface="Arial Narrow"/>
                <a:cs typeface="Arial Narrow"/>
              </a:endParaRPr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2971344" y="4361436"/>
            <a:ext cx="668723" cy="276999"/>
            <a:chOff x="676058" y="2982579"/>
            <a:chExt cx="668723" cy="276999"/>
          </a:xfrm>
        </p:grpSpPr>
        <p:sp>
          <p:nvSpPr>
            <p:cNvPr id="150" name="Rectangle 149"/>
            <p:cNvSpPr/>
            <p:nvPr/>
          </p:nvSpPr>
          <p:spPr>
            <a:xfrm>
              <a:off x="711397" y="3041370"/>
              <a:ext cx="598045" cy="1594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6058" y="2982579"/>
              <a:ext cx="6687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latin typeface="Arial Narrow"/>
                  <a:cs typeface="Arial Narrow"/>
                </a:rPr>
                <a:t>supports</a:t>
              </a:r>
              <a:endParaRPr lang="en-GB" sz="1200" dirty="0">
                <a:latin typeface="Arial Narrow"/>
                <a:cs typeface="Arial Narrow"/>
              </a:endParaRP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3897569" y="4348046"/>
            <a:ext cx="668723" cy="276999"/>
            <a:chOff x="676058" y="2982579"/>
            <a:chExt cx="668723" cy="276999"/>
          </a:xfrm>
        </p:grpSpPr>
        <p:sp>
          <p:nvSpPr>
            <p:cNvPr id="153" name="Rectangle 152"/>
            <p:cNvSpPr/>
            <p:nvPr/>
          </p:nvSpPr>
          <p:spPr>
            <a:xfrm>
              <a:off x="711397" y="3041370"/>
              <a:ext cx="598045" cy="1594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676058" y="2982579"/>
              <a:ext cx="6687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latin typeface="Arial Narrow"/>
                  <a:cs typeface="Arial Narrow"/>
                </a:rPr>
                <a:t>supports</a:t>
              </a:r>
              <a:endParaRPr lang="en-GB" sz="1200" dirty="0">
                <a:latin typeface="Arial Narrow"/>
                <a:cs typeface="Arial Narrow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5646924" y="4334656"/>
            <a:ext cx="668723" cy="276999"/>
            <a:chOff x="676058" y="2982579"/>
            <a:chExt cx="668723" cy="276999"/>
          </a:xfrm>
        </p:grpSpPr>
        <p:sp>
          <p:nvSpPr>
            <p:cNvPr id="156" name="Rectangle 155"/>
            <p:cNvSpPr/>
            <p:nvPr/>
          </p:nvSpPr>
          <p:spPr>
            <a:xfrm>
              <a:off x="711397" y="3041370"/>
              <a:ext cx="598045" cy="1594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676058" y="2982579"/>
              <a:ext cx="6687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latin typeface="Arial Narrow"/>
                  <a:cs typeface="Arial Narrow"/>
                </a:rPr>
                <a:t>supports</a:t>
              </a:r>
              <a:endParaRPr lang="en-GB" sz="1200" dirty="0">
                <a:latin typeface="Arial Narrow"/>
                <a:cs typeface="Arial Narrow"/>
              </a:endParaRPr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7537387" y="4321266"/>
            <a:ext cx="668723" cy="276999"/>
            <a:chOff x="676058" y="2982579"/>
            <a:chExt cx="668723" cy="276999"/>
          </a:xfrm>
        </p:grpSpPr>
        <p:sp>
          <p:nvSpPr>
            <p:cNvPr id="159" name="Rectangle 158"/>
            <p:cNvSpPr/>
            <p:nvPr/>
          </p:nvSpPr>
          <p:spPr>
            <a:xfrm>
              <a:off x="711397" y="3041370"/>
              <a:ext cx="598045" cy="1594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676058" y="2982579"/>
              <a:ext cx="6687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latin typeface="Arial Narrow"/>
                  <a:cs typeface="Arial Narrow"/>
                </a:rPr>
                <a:t>supports</a:t>
              </a:r>
              <a:endParaRPr lang="en-GB" sz="1200" dirty="0">
                <a:latin typeface="Arial Narrow"/>
                <a:cs typeface="Arial Narrow"/>
              </a:endParaRPr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6534833" y="4346719"/>
            <a:ext cx="668723" cy="276999"/>
            <a:chOff x="676058" y="2982579"/>
            <a:chExt cx="668723" cy="276999"/>
          </a:xfrm>
        </p:grpSpPr>
        <p:sp>
          <p:nvSpPr>
            <p:cNvPr id="162" name="Rectangle 161"/>
            <p:cNvSpPr/>
            <p:nvPr/>
          </p:nvSpPr>
          <p:spPr>
            <a:xfrm>
              <a:off x="711397" y="3041370"/>
              <a:ext cx="598045" cy="1594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676058" y="2982579"/>
              <a:ext cx="6687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latin typeface="Arial Narrow"/>
                  <a:cs typeface="Arial Narrow"/>
                </a:rPr>
                <a:t>supports</a:t>
              </a:r>
              <a:endParaRPr lang="en-GB" sz="1200" dirty="0">
                <a:latin typeface="Arial Narrow"/>
                <a:cs typeface="Arial Narrow"/>
              </a:endParaRP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5532279" y="2920167"/>
            <a:ext cx="668723" cy="276999"/>
            <a:chOff x="676058" y="2982579"/>
            <a:chExt cx="668723" cy="276999"/>
          </a:xfrm>
        </p:grpSpPr>
        <p:sp>
          <p:nvSpPr>
            <p:cNvPr id="165" name="Rectangle 164"/>
            <p:cNvSpPr/>
            <p:nvPr/>
          </p:nvSpPr>
          <p:spPr>
            <a:xfrm>
              <a:off x="711397" y="3041370"/>
              <a:ext cx="598045" cy="1594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676058" y="2982579"/>
              <a:ext cx="6687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latin typeface="Arial Narrow"/>
                  <a:cs typeface="Arial Narrow"/>
                </a:rPr>
                <a:t>supports</a:t>
              </a:r>
              <a:endParaRPr lang="en-GB" sz="1200" dirty="0">
                <a:latin typeface="Arial Narrow"/>
                <a:cs typeface="Arial Narrow"/>
              </a:endParaRPr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3264185" y="2896650"/>
            <a:ext cx="668723" cy="276999"/>
            <a:chOff x="676058" y="2982579"/>
            <a:chExt cx="668723" cy="276999"/>
          </a:xfrm>
        </p:grpSpPr>
        <p:sp>
          <p:nvSpPr>
            <p:cNvPr id="168" name="Rectangle 167"/>
            <p:cNvSpPr/>
            <p:nvPr/>
          </p:nvSpPr>
          <p:spPr>
            <a:xfrm>
              <a:off x="711397" y="3041370"/>
              <a:ext cx="598045" cy="1594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676058" y="2982579"/>
              <a:ext cx="6687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latin typeface="Arial Narrow"/>
                  <a:cs typeface="Arial Narrow"/>
                </a:rPr>
                <a:t>supports</a:t>
              </a:r>
              <a:endParaRPr lang="en-GB" sz="1200" dirty="0">
                <a:latin typeface="Arial Narrow"/>
                <a:cs typeface="Arial Narrow"/>
              </a:endParaRPr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2883580" y="2247699"/>
            <a:ext cx="668723" cy="276999"/>
            <a:chOff x="676058" y="2982579"/>
            <a:chExt cx="668723" cy="276999"/>
          </a:xfrm>
        </p:grpSpPr>
        <p:sp>
          <p:nvSpPr>
            <p:cNvPr id="171" name="Rectangle 170"/>
            <p:cNvSpPr/>
            <p:nvPr/>
          </p:nvSpPr>
          <p:spPr>
            <a:xfrm>
              <a:off x="711397" y="3041370"/>
              <a:ext cx="598045" cy="1594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676058" y="2982579"/>
              <a:ext cx="6687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latin typeface="Arial Narrow"/>
                  <a:cs typeface="Arial Narrow"/>
                </a:rPr>
                <a:t>supports</a:t>
              </a:r>
              <a:endParaRPr lang="en-GB" sz="1200" dirty="0">
                <a:latin typeface="Arial Narrow"/>
                <a:cs typeface="Arial Narrow"/>
              </a:endParaRPr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5831301" y="2244945"/>
            <a:ext cx="668723" cy="276999"/>
            <a:chOff x="676058" y="2982579"/>
            <a:chExt cx="668723" cy="276999"/>
          </a:xfrm>
        </p:grpSpPr>
        <p:sp>
          <p:nvSpPr>
            <p:cNvPr id="185" name="Rectangle 184"/>
            <p:cNvSpPr/>
            <p:nvPr/>
          </p:nvSpPr>
          <p:spPr>
            <a:xfrm>
              <a:off x="711397" y="3041370"/>
              <a:ext cx="598045" cy="1594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676058" y="2982579"/>
              <a:ext cx="6687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latin typeface="Arial Narrow"/>
                  <a:cs typeface="Arial Narrow"/>
                </a:rPr>
                <a:t>supports</a:t>
              </a:r>
              <a:endParaRPr lang="en-GB" sz="1200" dirty="0">
                <a:latin typeface="Arial Narrow"/>
                <a:cs typeface="Arial Narrow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6600"/>
                </a:solidFill>
              </a:rPr>
              <a:t>User goals for the CDD methodology</a:t>
            </a:r>
            <a:endParaRPr lang="en-GB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325596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>
                <a:solidFill>
                  <a:srgbClr val="FF6600"/>
                </a:solidFill>
              </a:rPr>
              <a:t>Key aspects of capability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567" y="1790700"/>
            <a:ext cx="6962834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7577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7000" y="274638"/>
            <a:ext cx="8559800" cy="670806"/>
          </a:xfrm>
        </p:spPr>
        <p:txBody>
          <a:bodyPr>
            <a:noAutofit/>
          </a:bodyPr>
          <a:lstStyle/>
          <a:p>
            <a:r>
              <a:rPr lang="en-GB" sz="4000" dirty="0" smtClean="0">
                <a:solidFill>
                  <a:srgbClr val="FF6600"/>
                </a:solidFill>
              </a:rPr>
              <a:t>CDD</a:t>
            </a:r>
            <a:r>
              <a:rPr lang="en-GB" sz="4000" dirty="0">
                <a:solidFill>
                  <a:srgbClr val="FF6600"/>
                </a:solidFill>
              </a:rPr>
              <a:t> </a:t>
            </a:r>
            <a:r>
              <a:rPr lang="en-GB" sz="3200" dirty="0" smtClean="0">
                <a:solidFill>
                  <a:srgbClr val="FF6600"/>
                </a:solidFill>
              </a:rPr>
              <a:t>meta-model overview </a:t>
            </a:r>
            <a:endParaRPr lang="en-US" sz="6000" dirty="0">
              <a:solidFill>
                <a:srgbClr val="FF6600"/>
              </a:solidFill>
              <a:latin typeface="Verdana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70" y="1287325"/>
            <a:ext cx="8633820" cy="4933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09573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1619</TotalTime>
  <Words>1511</Words>
  <Application>Microsoft Macintosh PowerPoint</Application>
  <PresentationFormat>On-screen Show (4:3)</PresentationFormat>
  <Paragraphs>225</Paragraphs>
  <Slides>30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Capability Driven Development  </vt:lpstr>
      <vt:lpstr>Outline </vt:lpstr>
      <vt:lpstr>Motivation: context changes, businesses need to adapt</vt:lpstr>
      <vt:lpstr>The need for capability as a concept</vt:lpstr>
      <vt:lpstr>Design questions to address and the definition of capability</vt:lpstr>
      <vt:lpstr>What capability is and is not </vt:lpstr>
      <vt:lpstr>User goals for the CDD methodology</vt:lpstr>
      <vt:lpstr>Key aspects of capability</vt:lpstr>
      <vt:lpstr>CDD meta-model overview </vt:lpstr>
      <vt:lpstr>CDD life-cycle process </vt:lpstr>
      <vt:lpstr>CDD methodology artifacts</vt:lpstr>
      <vt:lpstr>Meta-model Defining  the Modeling Language</vt:lpstr>
      <vt:lpstr>From Business Process Models to Capability Models - The method &amp; examples</vt:lpstr>
      <vt:lpstr>From Business Process Models to Capability Models - The method &amp; examples</vt:lpstr>
      <vt:lpstr>From Business Process Models to Capability Models - The method &amp; examples</vt:lpstr>
      <vt:lpstr>From Business Process Models to Capability Models - The method &amp; examples</vt:lpstr>
      <vt:lpstr>From Business Process Models to Capability Models - The method &amp; examples</vt:lpstr>
      <vt:lpstr>From Business Process Models to Capability Models - The method &amp; examples</vt:lpstr>
      <vt:lpstr>From Business Process Models to Capability Models - The method &amp; examples</vt:lpstr>
      <vt:lpstr>Alternative scenarios of capability design</vt:lpstr>
      <vt:lpstr>Architecture of the CDD Environment</vt:lpstr>
      <vt:lpstr>CDD Environment at SIV</vt:lpstr>
      <vt:lpstr>CLMS the case of industrial symbiosis</vt:lpstr>
      <vt:lpstr>CDD Environment for i-symbiosis</vt:lpstr>
      <vt:lpstr>Everis capability design for service promotion</vt:lpstr>
      <vt:lpstr>Existing use of the concept of capability</vt:lpstr>
      <vt:lpstr>An example of capability design in MODAF</vt:lpstr>
      <vt:lpstr>Example of capability taxonomy according to NAF</vt:lpstr>
      <vt:lpstr>Outlook – potential applications</vt:lpstr>
      <vt:lpstr>Additional Reading</vt:lpstr>
    </vt:vector>
  </TitlesOfParts>
  <Company>DSV, 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Enterprise Architecture – principles and frameworks</dc:title>
  <dc:creator>Janis Stirna</dc:creator>
  <cp:lastModifiedBy>Janis Stirna</cp:lastModifiedBy>
  <cp:revision>70</cp:revision>
  <cp:lastPrinted>2019-01-10T18:23:19Z</cp:lastPrinted>
  <dcterms:created xsi:type="dcterms:W3CDTF">2013-10-07T12:07:35Z</dcterms:created>
  <dcterms:modified xsi:type="dcterms:W3CDTF">2019-01-11T09:17:17Z</dcterms:modified>
</cp:coreProperties>
</file>